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8288000" cy="10287000"/>
  <p:notesSz cx="6858000" cy="9144000"/>
  <p:embeddedFontLst>
    <p:embeddedFont>
      <p:font typeface="Calibri (MS)"/>
      <p:regular r:id="rId20"/>
    </p:embeddedFont>
    <p:embeddedFont>
      <p:font typeface="Calibri (MS) Bold"/>
      <p:regular r:id="rId21"/>
    </p:embeddedFont>
    <p:embeddedFont>
      <p:font typeface="Calibri (MS) Bold Italics"/>
      <p:regular r:id="rId22"/>
    </p:embeddedFont>
    <p:embeddedFont>
      <p:font typeface="Canva Sans"/>
      <p:regular r:id="rId23"/>
    </p:embeddedFont>
    <p:embeddedFont>
      <p:font typeface="Canva Sans Bold"/>
      <p:regular r:id="rId24"/>
    </p:embeddedFont>
    <p:embeddedFont>
      <p:font typeface="Copperplate Gothic 32 AB"/>
      <p:regular r:id="rId25"/>
    </p:embeddedFont>
    <p:embeddedFont>
      <p:font typeface="Days"/>
      <p:regular r:id="rId26"/>
    </p:embeddedFont>
    <p:embeddedFont>
      <p:font typeface="Open Sauce Medium"/>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IN"/>
          </a:p>
        </p:txBody>
      </p:sp>
      <p:sp>
        <p:nvSpPr>
          <p:cNvPr id="3" name="AutoShape 3"/>
          <p:cNvSpPr/>
          <p:nvPr/>
        </p:nvSpPr>
        <p:spPr>
          <a:xfrm>
            <a:off x="1562289" y="3305443"/>
            <a:ext cx="14563918" cy="0"/>
          </a:xfrm>
          <a:prstGeom prst="line">
            <a:avLst/>
          </a:prstGeom>
          <a:ln w="76200" cap="rnd">
            <a:solidFill>
              <a:srgbClr val="F5F5F5"/>
            </a:solidFill>
            <a:prstDash val="solid"/>
            <a:headEnd type="none" w="sm" len="sm"/>
            <a:tailEnd type="none" w="sm" len="sm"/>
          </a:ln>
        </p:spPr>
        <p:txBody>
          <a:bodyPr/>
          <a:lstStyle/>
          <a:p>
            <a:endParaRPr lang="en-IN"/>
          </a:p>
        </p:txBody>
      </p:sp>
      <p:sp>
        <p:nvSpPr>
          <p:cNvPr id="4" name="TextBox 4"/>
          <p:cNvSpPr txBox="1"/>
          <p:nvPr/>
        </p:nvSpPr>
        <p:spPr>
          <a:xfrm>
            <a:off x="1562289" y="914993"/>
            <a:ext cx="11146824" cy="993775"/>
          </a:xfrm>
          <a:prstGeom prst="rect">
            <a:avLst/>
          </a:prstGeom>
        </p:spPr>
        <p:txBody>
          <a:bodyPr lIns="0" tIns="0" rIns="0" bIns="0" rtlCol="0" anchor="t">
            <a:spAutoFit/>
          </a:bodyPr>
          <a:lstStyle/>
          <a:p>
            <a:pPr algn="just">
              <a:lnSpc>
                <a:spcPts val="7699"/>
              </a:lnSpc>
            </a:pPr>
            <a:r>
              <a:rPr lang="en-US" sz="6999" spc="258">
                <a:solidFill>
                  <a:srgbClr val="FFFFFF"/>
                </a:solidFill>
                <a:latin typeface="Days"/>
              </a:rPr>
              <a:t>Probs &amp; Stats</a:t>
            </a:r>
          </a:p>
        </p:txBody>
      </p:sp>
      <p:sp>
        <p:nvSpPr>
          <p:cNvPr id="5" name="TextBox 5"/>
          <p:cNvSpPr txBox="1"/>
          <p:nvPr/>
        </p:nvSpPr>
        <p:spPr>
          <a:xfrm>
            <a:off x="1564160" y="1984968"/>
            <a:ext cx="13756568" cy="1212850"/>
          </a:xfrm>
          <a:prstGeom prst="rect">
            <a:avLst/>
          </a:prstGeom>
        </p:spPr>
        <p:txBody>
          <a:bodyPr lIns="0" tIns="0" rIns="0" bIns="0" rtlCol="0" anchor="t">
            <a:spAutoFit/>
          </a:bodyPr>
          <a:lstStyle/>
          <a:p>
            <a:pPr algn="just">
              <a:lnSpc>
                <a:spcPts val="9349"/>
              </a:lnSpc>
            </a:pPr>
            <a:r>
              <a:rPr lang="en-US" sz="8499" spc="611">
                <a:solidFill>
                  <a:srgbClr val="FFFFFF"/>
                </a:solidFill>
                <a:latin typeface="Open Sauce Medium"/>
              </a:rPr>
              <a:t>PRESENTATION</a:t>
            </a:r>
          </a:p>
        </p:txBody>
      </p:sp>
      <p:sp>
        <p:nvSpPr>
          <p:cNvPr id="6" name="TextBox 6"/>
          <p:cNvSpPr txBox="1"/>
          <p:nvPr/>
        </p:nvSpPr>
        <p:spPr>
          <a:xfrm>
            <a:off x="-2811171" y="3982849"/>
            <a:ext cx="18481032" cy="1295400"/>
          </a:xfrm>
          <a:prstGeom prst="rect">
            <a:avLst/>
          </a:prstGeom>
        </p:spPr>
        <p:txBody>
          <a:bodyPr lIns="0" tIns="0" rIns="0" bIns="0" rtlCol="0" anchor="t">
            <a:spAutoFit/>
          </a:bodyPr>
          <a:lstStyle/>
          <a:p>
            <a:pPr algn="ctr">
              <a:lnSpc>
                <a:spcPts val="10500"/>
              </a:lnSpc>
            </a:pPr>
            <a:r>
              <a:rPr lang="en-US" sz="7500">
                <a:solidFill>
                  <a:srgbClr val="FFFFFF"/>
                </a:solidFill>
                <a:latin typeface="Canva Sans Bold"/>
              </a:rPr>
              <a:t>DIGITAL MARKETING </a:t>
            </a:r>
          </a:p>
        </p:txBody>
      </p:sp>
      <p:sp>
        <p:nvSpPr>
          <p:cNvPr id="7" name="TextBox 7"/>
          <p:cNvSpPr txBox="1"/>
          <p:nvPr/>
        </p:nvSpPr>
        <p:spPr>
          <a:xfrm>
            <a:off x="1659410" y="6570800"/>
            <a:ext cx="2437135"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25 APRIL’24</a:t>
            </a:r>
          </a:p>
        </p:txBody>
      </p:sp>
      <p:sp>
        <p:nvSpPr>
          <p:cNvPr id="8" name="TextBox 8"/>
          <p:cNvSpPr txBox="1"/>
          <p:nvPr/>
        </p:nvSpPr>
        <p:spPr>
          <a:xfrm>
            <a:off x="-5300501" y="4991100"/>
            <a:ext cx="18481032" cy="1295400"/>
          </a:xfrm>
          <a:prstGeom prst="rect">
            <a:avLst/>
          </a:prstGeom>
        </p:spPr>
        <p:txBody>
          <a:bodyPr lIns="0" tIns="0" rIns="0" bIns="0" rtlCol="0" anchor="t">
            <a:spAutoFit/>
          </a:bodyPr>
          <a:lstStyle/>
          <a:p>
            <a:pPr algn="ctr">
              <a:lnSpc>
                <a:spcPts val="10500"/>
              </a:lnSpc>
            </a:pPr>
            <a:r>
              <a:rPr lang="en-US" sz="7500">
                <a:solidFill>
                  <a:srgbClr val="FFFFFF"/>
                </a:solidFill>
                <a:latin typeface="Canva Sans Bold"/>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6117619" y="6967353"/>
            <a:ext cx="10989963" cy="2829416"/>
            <a:chOff x="0" y="0"/>
            <a:chExt cx="2894476" cy="745196"/>
          </a:xfrm>
        </p:grpSpPr>
        <p:sp>
          <p:nvSpPr>
            <p:cNvPr id="10" name="Freeform 10"/>
            <p:cNvSpPr/>
            <p:nvPr/>
          </p:nvSpPr>
          <p:spPr>
            <a:xfrm>
              <a:off x="0" y="0"/>
              <a:ext cx="2894476" cy="745196"/>
            </a:xfrm>
            <a:custGeom>
              <a:avLst/>
              <a:gdLst/>
              <a:ahLst/>
              <a:cxnLst/>
              <a:rect l="l" t="t" r="r" b="b"/>
              <a:pathLst>
                <a:path w="2894476" h="745196">
                  <a:moveTo>
                    <a:pt x="0" y="0"/>
                  </a:moveTo>
                  <a:lnTo>
                    <a:pt x="2894476" y="0"/>
                  </a:lnTo>
                  <a:lnTo>
                    <a:pt x="2894476" y="745196"/>
                  </a:lnTo>
                  <a:lnTo>
                    <a:pt x="0" y="745196"/>
                  </a:lnTo>
                  <a:close/>
                </a:path>
              </a:pathLst>
            </a:custGeom>
            <a:solidFill>
              <a:srgbClr val="192253"/>
            </a:solidFill>
            <a:ln cap="sq">
              <a:noFill/>
              <a:prstDash val="solid"/>
              <a:miter/>
            </a:ln>
          </p:spPr>
          <p:txBody>
            <a:bodyPr/>
            <a:lstStyle/>
            <a:p>
              <a:endParaRPr lang="en-IN"/>
            </a:p>
          </p:txBody>
        </p:sp>
        <p:sp>
          <p:nvSpPr>
            <p:cNvPr id="11" name="TextBox 11"/>
            <p:cNvSpPr txBox="1"/>
            <p:nvPr/>
          </p:nvSpPr>
          <p:spPr>
            <a:xfrm>
              <a:off x="0" y="-28575"/>
              <a:ext cx="2894476" cy="773771"/>
            </a:xfrm>
            <a:prstGeom prst="rect">
              <a:avLst/>
            </a:prstGeom>
          </p:spPr>
          <p:txBody>
            <a:bodyPr lIns="50800" tIns="50800" rIns="50800" bIns="50800" rtlCol="0" anchor="ctr"/>
            <a:lstStyle/>
            <a:p>
              <a:pPr algn="ctr">
                <a:lnSpc>
                  <a:spcPts val="1869"/>
                </a:lnSpc>
              </a:pPr>
              <a:endParaRPr/>
            </a:p>
          </p:txBody>
        </p:sp>
      </p:grpSp>
      <p:sp>
        <p:nvSpPr>
          <p:cNvPr id="12" name="Freeform 12"/>
          <p:cNvSpPr/>
          <p:nvPr/>
        </p:nvSpPr>
        <p:spPr>
          <a:xfrm>
            <a:off x="475083" y="2753158"/>
            <a:ext cx="9638410" cy="3622115"/>
          </a:xfrm>
          <a:custGeom>
            <a:avLst/>
            <a:gdLst/>
            <a:ahLst/>
            <a:cxnLst/>
            <a:rect l="l" t="t" r="r" b="b"/>
            <a:pathLst>
              <a:path w="9638410" h="3622115">
                <a:moveTo>
                  <a:pt x="0" y="0"/>
                </a:moveTo>
                <a:lnTo>
                  <a:pt x="9638410" y="0"/>
                </a:lnTo>
                <a:lnTo>
                  <a:pt x="9638410" y="3622114"/>
                </a:lnTo>
                <a:lnTo>
                  <a:pt x="0" y="3622114"/>
                </a:lnTo>
                <a:lnTo>
                  <a:pt x="0" y="0"/>
                </a:lnTo>
                <a:close/>
              </a:path>
            </a:pathLst>
          </a:custGeom>
          <a:blipFill>
            <a:blip r:embed="rId3"/>
            <a:stretch>
              <a:fillRect b="-1614"/>
            </a:stretch>
          </a:blipFill>
        </p:spPr>
        <p:txBody>
          <a:bodyPr/>
          <a:lstStyle/>
          <a:p>
            <a:endParaRPr lang="en-IN"/>
          </a:p>
        </p:txBody>
      </p:sp>
      <p:grpSp>
        <p:nvGrpSpPr>
          <p:cNvPr id="13" name="Group 13"/>
          <p:cNvGrpSpPr/>
          <p:nvPr/>
        </p:nvGrpSpPr>
        <p:grpSpPr>
          <a:xfrm>
            <a:off x="6316613" y="7137272"/>
            <a:ext cx="10611525" cy="2527798"/>
            <a:chOff x="0" y="0"/>
            <a:chExt cx="2794805" cy="665757"/>
          </a:xfrm>
        </p:grpSpPr>
        <p:sp>
          <p:nvSpPr>
            <p:cNvPr id="14" name="Freeform 14"/>
            <p:cNvSpPr/>
            <p:nvPr/>
          </p:nvSpPr>
          <p:spPr>
            <a:xfrm>
              <a:off x="0" y="0"/>
              <a:ext cx="2794805" cy="665757"/>
            </a:xfrm>
            <a:custGeom>
              <a:avLst/>
              <a:gdLst/>
              <a:ahLst/>
              <a:cxnLst/>
              <a:rect l="l" t="t" r="r" b="b"/>
              <a:pathLst>
                <a:path w="2794805" h="665757">
                  <a:moveTo>
                    <a:pt x="37208" y="0"/>
                  </a:moveTo>
                  <a:lnTo>
                    <a:pt x="2757597" y="0"/>
                  </a:lnTo>
                  <a:cubicBezTo>
                    <a:pt x="2778146" y="0"/>
                    <a:pt x="2794805" y="16659"/>
                    <a:pt x="2794805" y="37208"/>
                  </a:cubicBezTo>
                  <a:lnTo>
                    <a:pt x="2794805" y="628549"/>
                  </a:lnTo>
                  <a:cubicBezTo>
                    <a:pt x="2794805" y="638417"/>
                    <a:pt x="2790885" y="647881"/>
                    <a:pt x="2783907" y="654859"/>
                  </a:cubicBezTo>
                  <a:cubicBezTo>
                    <a:pt x="2776929" y="661837"/>
                    <a:pt x="2767465" y="665757"/>
                    <a:pt x="2757597" y="665757"/>
                  </a:cubicBezTo>
                  <a:lnTo>
                    <a:pt x="37208" y="665757"/>
                  </a:lnTo>
                  <a:cubicBezTo>
                    <a:pt x="16659" y="665757"/>
                    <a:pt x="0" y="649099"/>
                    <a:pt x="0" y="628549"/>
                  </a:cubicBezTo>
                  <a:lnTo>
                    <a:pt x="0" y="37208"/>
                  </a:lnTo>
                  <a:cubicBezTo>
                    <a:pt x="0" y="16659"/>
                    <a:pt x="16659" y="0"/>
                    <a:pt x="37208" y="0"/>
                  </a:cubicBezTo>
                  <a:close/>
                </a:path>
              </a:pathLst>
            </a:custGeom>
            <a:solidFill>
              <a:srgbClr val="F5F5F5"/>
            </a:solidFill>
          </p:spPr>
          <p:txBody>
            <a:bodyPr/>
            <a:lstStyle/>
            <a:p>
              <a:endParaRPr lang="en-IN"/>
            </a:p>
          </p:txBody>
        </p:sp>
        <p:sp>
          <p:nvSpPr>
            <p:cNvPr id="15" name="TextBox 15"/>
            <p:cNvSpPr txBox="1"/>
            <p:nvPr/>
          </p:nvSpPr>
          <p:spPr>
            <a:xfrm>
              <a:off x="0" y="-28575"/>
              <a:ext cx="2794805" cy="694332"/>
            </a:xfrm>
            <a:prstGeom prst="rect">
              <a:avLst/>
            </a:prstGeom>
          </p:spPr>
          <p:txBody>
            <a:bodyPr lIns="50800" tIns="50800" rIns="50800" bIns="50800" rtlCol="0" anchor="ctr"/>
            <a:lstStyle/>
            <a:p>
              <a:pPr algn="ctr">
                <a:lnSpc>
                  <a:spcPts val="1869"/>
                </a:lnSpc>
              </a:pPr>
              <a:endParaRPr/>
            </a:p>
          </p:txBody>
        </p:sp>
      </p:grpSp>
      <p:sp>
        <p:nvSpPr>
          <p:cNvPr id="16" name="TextBox 16"/>
          <p:cNvSpPr txBox="1"/>
          <p:nvPr/>
        </p:nvSpPr>
        <p:spPr>
          <a:xfrm>
            <a:off x="3482848" y="604986"/>
            <a:ext cx="11194676" cy="1581150"/>
          </a:xfrm>
          <a:prstGeom prst="rect">
            <a:avLst/>
          </a:prstGeom>
        </p:spPr>
        <p:txBody>
          <a:bodyPr lIns="0" tIns="0" rIns="0" bIns="0" rtlCol="0" anchor="t">
            <a:spAutoFit/>
          </a:bodyPr>
          <a:lstStyle/>
          <a:p>
            <a:pPr algn="ctr">
              <a:lnSpc>
                <a:spcPts val="5774"/>
              </a:lnSpc>
            </a:pPr>
            <a:r>
              <a:rPr lang="en-US" sz="5499">
                <a:solidFill>
                  <a:srgbClr val="FEFFFF"/>
                </a:solidFill>
                <a:latin typeface="Copperplate Gothic 32 AB"/>
              </a:rPr>
              <a:t>TUKEY PAIRWISE COMPARISONS</a:t>
            </a:r>
          </a:p>
        </p:txBody>
      </p:sp>
      <p:sp>
        <p:nvSpPr>
          <p:cNvPr id="17" name="TextBox 17"/>
          <p:cNvSpPr txBox="1"/>
          <p:nvPr/>
        </p:nvSpPr>
        <p:spPr>
          <a:xfrm>
            <a:off x="6117619" y="7203241"/>
            <a:ext cx="10810519" cy="2262391"/>
          </a:xfrm>
          <a:prstGeom prst="rect">
            <a:avLst/>
          </a:prstGeom>
        </p:spPr>
        <p:txBody>
          <a:bodyPr lIns="0" tIns="0" rIns="0" bIns="0" rtlCol="0" anchor="t">
            <a:spAutoFit/>
          </a:bodyPr>
          <a:lstStyle/>
          <a:p>
            <a:pPr marL="549876" lvl="1" indent="-274938" algn="just">
              <a:lnSpc>
                <a:spcPts val="3565"/>
              </a:lnSpc>
              <a:buFont typeface="Arial"/>
              <a:buChar char="•"/>
            </a:pPr>
            <a:r>
              <a:rPr lang="en-US" sz="2546">
                <a:solidFill>
                  <a:srgbClr val="000000"/>
                </a:solidFill>
                <a:latin typeface="Calibri (MS)"/>
              </a:rPr>
              <a:t>Group A = Facebook and Instagram, do not differ in sales revenue performance</a:t>
            </a:r>
          </a:p>
          <a:p>
            <a:pPr marL="549876" lvl="1" indent="-274938" algn="just">
              <a:lnSpc>
                <a:spcPts val="3565"/>
              </a:lnSpc>
              <a:buFont typeface="Arial"/>
              <a:buChar char="•"/>
            </a:pPr>
            <a:r>
              <a:rPr lang="en-US" sz="2546">
                <a:solidFill>
                  <a:srgbClr val="000000"/>
                </a:solidFill>
                <a:latin typeface="Calibri (MS)"/>
              </a:rPr>
              <a:t>Group B = YouTube intermediate performance with sales revenue.</a:t>
            </a:r>
          </a:p>
          <a:p>
            <a:pPr marL="549876" lvl="1" indent="-274938" algn="just">
              <a:lnSpc>
                <a:spcPts val="3565"/>
              </a:lnSpc>
              <a:buFont typeface="Arial"/>
              <a:buChar char="•"/>
            </a:pPr>
            <a:r>
              <a:rPr lang="en-US" sz="2546">
                <a:solidFill>
                  <a:srgbClr val="000000"/>
                </a:solidFill>
                <a:latin typeface="Calibri (MS)"/>
              </a:rPr>
              <a:t>Group C = X(Twitter), lower sales revenue.</a:t>
            </a:r>
          </a:p>
          <a:p>
            <a:pPr algn="just">
              <a:lnSpc>
                <a:spcPts val="3565"/>
              </a:lnSpc>
            </a:pPr>
            <a:endParaRPr lang="en-US" sz="2546">
              <a:solidFill>
                <a:srgbClr val="000000"/>
              </a:solidFill>
              <a:latin typeface="Calibri (MS)"/>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7588061" y="4318842"/>
            <a:ext cx="10163471" cy="4317968"/>
            <a:chOff x="0" y="0"/>
            <a:chExt cx="2676799" cy="1137243"/>
          </a:xfrm>
        </p:grpSpPr>
        <p:sp>
          <p:nvSpPr>
            <p:cNvPr id="10" name="Freeform 10"/>
            <p:cNvSpPr/>
            <p:nvPr/>
          </p:nvSpPr>
          <p:spPr>
            <a:xfrm>
              <a:off x="0" y="0"/>
              <a:ext cx="2676799" cy="1137243"/>
            </a:xfrm>
            <a:custGeom>
              <a:avLst/>
              <a:gdLst/>
              <a:ahLst/>
              <a:cxnLst/>
              <a:rect l="l" t="t" r="r" b="b"/>
              <a:pathLst>
                <a:path w="2676799" h="1137243">
                  <a:moveTo>
                    <a:pt x="0" y="0"/>
                  </a:moveTo>
                  <a:lnTo>
                    <a:pt x="2676799" y="0"/>
                  </a:lnTo>
                  <a:lnTo>
                    <a:pt x="2676799" y="1137243"/>
                  </a:lnTo>
                  <a:lnTo>
                    <a:pt x="0" y="1137243"/>
                  </a:lnTo>
                  <a:close/>
                </a:path>
              </a:pathLst>
            </a:custGeom>
            <a:solidFill>
              <a:srgbClr val="192253"/>
            </a:solidFill>
            <a:ln cap="sq">
              <a:noFill/>
              <a:prstDash val="solid"/>
              <a:miter/>
            </a:ln>
          </p:spPr>
          <p:txBody>
            <a:bodyPr/>
            <a:lstStyle/>
            <a:p>
              <a:endParaRPr lang="en-IN"/>
            </a:p>
          </p:txBody>
        </p:sp>
        <p:sp>
          <p:nvSpPr>
            <p:cNvPr id="11" name="TextBox 11"/>
            <p:cNvSpPr txBox="1"/>
            <p:nvPr/>
          </p:nvSpPr>
          <p:spPr>
            <a:xfrm>
              <a:off x="0" y="-28575"/>
              <a:ext cx="2676799" cy="1165818"/>
            </a:xfrm>
            <a:prstGeom prst="rect">
              <a:avLst/>
            </a:prstGeom>
          </p:spPr>
          <p:txBody>
            <a:bodyPr lIns="50800" tIns="50800" rIns="50800" bIns="50800" rtlCol="0" anchor="ctr"/>
            <a:lstStyle/>
            <a:p>
              <a:pPr algn="ctr">
                <a:lnSpc>
                  <a:spcPts val="1869"/>
                </a:lnSpc>
              </a:pPr>
              <a:endParaRPr/>
            </a:p>
          </p:txBody>
        </p:sp>
      </p:grpSp>
      <p:grpSp>
        <p:nvGrpSpPr>
          <p:cNvPr id="12" name="Group 12"/>
          <p:cNvGrpSpPr/>
          <p:nvPr/>
        </p:nvGrpSpPr>
        <p:grpSpPr>
          <a:xfrm>
            <a:off x="7958446" y="4710772"/>
            <a:ext cx="9422701" cy="3534107"/>
            <a:chOff x="0" y="0"/>
            <a:chExt cx="2481699" cy="930794"/>
          </a:xfrm>
        </p:grpSpPr>
        <p:sp>
          <p:nvSpPr>
            <p:cNvPr id="13" name="Freeform 13"/>
            <p:cNvSpPr/>
            <p:nvPr/>
          </p:nvSpPr>
          <p:spPr>
            <a:xfrm>
              <a:off x="0" y="0"/>
              <a:ext cx="2481699" cy="930794"/>
            </a:xfrm>
            <a:custGeom>
              <a:avLst/>
              <a:gdLst/>
              <a:ahLst/>
              <a:cxnLst/>
              <a:rect l="l" t="t" r="r" b="b"/>
              <a:pathLst>
                <a:path w="2481699" h="930794">
                  <a:moveTo>
                    <a:pt x="41903" y="0"/>
                  </a:moveTo>
                  <a:lnTo>
                    <a:pt x="2439796" y="0"/>
                  </a:lnTo>
                  <a:cubicBezTo>
                    <a:pt x="2462938" y="0"/>
                    <a:pt x="2481699" y="18761"/>
                    <a:pt x="2481699" y="41903"/>
                  </a:cubicBezTo>
                  <a:lnTo>
                    <a:pt x="2481699" y="888891"/>
                  </a:lnTo>
                  <a:cubicBezTo>
                    <a:pt x="2481699" y="900004"/>
                    <a:pt x="2477284" y="910662"/>
                    <a:pt x="2469426" y="918521"/>
                  </a:cubicBezTo>
                  <a:cubicBezTo>
                    <a:pt x="2461568" y="926379"/>
                    <a:pt x="2450909" y="930794"/>
                    <a:pt x="2439796" y="930794"/>
                  </a:cubicBezTo>
                  <a:lnTo>
                    <a:pt x="41903" y="930794"/>
                  </a:lnTo>
                  <a:cubicBezTo>
                    <a:pt x="18761" y="930794"/>
                    <a:pt x="0" y="912033"/>
                    <a:pt x="0" y="888891"/>
                  </a:cubicBezTo>
                  <a:lnTo>
                    <a:pt x="0" y="41903"/>
                  </a:lnTo>
                  <a:cubicBezTo>
                    <a:pt x="0" y="30790"/>
                    <a:pt x="4415" y="20131"/>
                    <a:pt x="12273" y="12273"/>
                  </a:cubicBezTo>
                  <a:cubicBezTo>
                    <a:pt x="20131" y="4415"/>
                    <a:pt x="30790" y="0"/>
                    <a:pt x="41903" y="0"/>
                  </a:cubicBezTo>
                  <a:close/>
                </a:path>
              </a:pathLst>
            </a:custGeom>
            <a:solidFill>
              <a:srgbClr val="F5F5F5"/>
            </a:solidFill>
          </p:spPr>
          <p:txBody>
            <a:bodyPr/>
            <a:lstStyle/>
            <a:p>
              <a:endParaRPr lang="en-IN"/>
            </a:p>
          </p:txBody>
        </p:sp>
        <p:sp>
          <p:nvSpPr>
            <p:cNvPr id="14" name="TextBox 14"/>
            <p:cNvSpPr txBox="1"/>
            <p:nvPr/>
          </p:nvSpPr>
          <p:spPr>
            <a:xfrm>
              <a:off x="0" y="-28575"/>
              <a:ext cx="2481699" cy="959369"/>
            </a:xfrm>
            <a:prstGeom prst="rect">
              <a:avLst/>
            </a:prstGeom>
          </p:spPr>
          <p:txBody>
            <a:bodyPr lIns="50800" tIns="50800" rIns="50800" bIns="50800" rtlCol="0" anchor="ctr"/>
            <a:lstStyle/>
            <a:p>
              <a:pPr algn="ctr">
                <a:lnSpc>
                  <a:spcPts val="1869"/>
                </a:lnSpc>
              </a:pPr>
              <a:endParaRPr/>
            </a:p>
          </p:txBody>
        </p:sp>
      </p:grpSp>
      <p:sp>
        <p:nvSpPr>
          <p:cNvPr id="15" name="Freeform 15"/>
          <p:cNvSpPr/>
          <p:nvPr/>
        </p:nvSpPr>
        <p:spPr>
          <a:xfrm>
            <a:off x="244887" y="2774711"/>
            <a:ext cx="7197745" cy="6985890"/>
          </a:xfrm>
          <a:custGeom>
            <a:avLst/>
            <a:gdLst/>
            <a:ahLst/>
            <a:cxnLst/>
            <a:rect l="l" t="t" r="r" b="b"/>
            <a:pathLst>
              <a:path w="7197745" h="6985890">
                <a:moveTo>
                  <a:pt x="0" y="0"/>
                </a:moveTo>
                <a:lnTo>
                  <a:pt x="7197745" y="0"/>
                </a:lnTo>
                <a:lnTo>
                  <a:pt x="7197745" y="6985890"/>
                </a:lnTo>
                <a:lnTo>
                  <a:pt x="0" y="6985890"/>
                </a:lnTo>
                <a:lnTo>
                  <a:pt x="0" y="0"/>
                </a:lnTo>
                <a:close/>
              </a:path>
            </a:pathLst>
          </a:custGeom>
          <a:blipFill>
            <a:blip r:embed="rId3"/>
            <a:stretch>
              <a:fillRect r="-77561"/>
            </a:stretch>
          </a:blipFill>
        </p:spPr>
        <p:txBody>
          <a:bodyPr/>
          <a:lstStyle/>
          <a:p>
            <a:endParaRPr lang="en-IN"/>
          </a:p>
        </p:txBody>
      </p:sp>
      <p:sp>
        <p:nvSpPr>
          <p:cNvPr id="16" name="TextBox 16"/>
          <p:cNvSpPr txBox="1"/>
          <p:nvPr/>
        </p:nvSpPr>
        <p:spPr>
          <a:xfrm>
            <a:off x="3340039" y="604203"/>
            <a:ext cx="11607922" cy="2394585"/>
          </a:xfrm>
          <a:prstGeom prst="rect">
            <a:avLst/>
          </a:prstGeom>
        </p:spPr>
        <p:txBody>
          <a:bodyPr lIns="0" tIns="0" rIns="0" bIns="0" rtlCol="0" anchor="t">
            <a:spAutoFit/>
          </a:bodyPr>
          <a:lstStyle/>
          <a:p>
            <a:pPr algn="ctr">
              <a:lnSpc>
                <a:spcPts val="5984"/>
              </a:lnSpc>
            </a:pPr>
            <a:r>
              <a:rPr lang="en-US" sz="5699">
                <a:solidFill>
                  <a:srgbClr val="FEFFFF"/>
                </a:solidFill>
                <a:latin typeface="Copperplate Gothic 32 AB"/>
              </a:rPr>
              <a:t>ONE SAMPLE T-TEST ANALYSIS </a:t>
            </a:r>
          </a:p>
          <a:p>
            <a:pPr algn="ctr">
              <a:lnSpc>
                <a:spcPts val="5984"/>
              </a:lnSpc>
            </a:pPr>
            <a:endParaRPr lang="en-US" sz="5699">
              <a:solidFill>
                <a:srgbClr val="FEFFFF"/>
              </a:solidFill>
              <a:latin typeface="Copperplate Gothic 32 AB"/>
            </a:endParaRPr>
          </a:p>
        </p:txBody>
      </p:sp>
      <p:sp>
        <p:nvSpPr>
          <p:cNvPr id="17" name="TextBox 17"/>
          <p:cNvSpPr txBox="1"/>
          <p:nvPr/>
        </p:nvSpPr>
        <p:spPr>
          <a:xfrm>
            <a:off x="8321678" y="4782428"/>
            <a:ext cx="8696237" cy="4002405"/>
          </a:xfrm>
          <a:prstGeom prst="rect">
            <a:avLst/>
          </a:prstGeom>
        </p:spPr>
        <p:txBody>
          <a:bodyPr lIns="0" tIns="0" rIns="0" bIns="0" rtlCol="0" anchor="t">
            <a:spAutoFit/>
          </a:bodyPr>
          <a:lstStyle/>
          <a:p>
            <a:pPr marL="539754" lvl="1" indent="-269877" algn="just">
              <a:lnSpc>
                <a:spcPts val="3500"/>
              </a:lnSpc>
              <a:buFont typeface="Arial"/>
              <a:buChar char="•"/>
            </a:pPr>
            <a:r>
              <a:rPr lang="en-US" sz="2500">
                <a:solidFill>
                  <a:srgbClr val="000000"/>
                </a:solidFill>
                <a:latin typeface="Calibri (MS) Semi-Bold"/>
              </a:rPr>
              <a:t>Data Points:</a:t>
            </a:r>
            <a:r>
              <a:rPr lang="en-US" sz="2500">
                <a:solidFill>
                  <a:srgbClr val="000000"/>
                </a:solidFill>
                <a:latin typeface="Calibri (MS)"/>
              </a:rPr>
              <a:t> 209</a:t>
            </a:r>
          </a:p>
          <a:p>
            <a:pPr marL="539754" lvl="1" indent="-269877" algn="just">
              <a:lnSpc>
                <a:spcPts val="3500"/>
              </a:lnSpc>
              <a:buFont typeface="Arial"/>
              <a:buChar char="•"/>
            </a:pPr>
            <a:r>
              <a:rPr lang="en-US" sz="2500">
                <a:solidFill>
                  <a:srgbClr val="000000"/>
                </a:solidFill>
                <a:latin typeface="Calibri (MS) Semi-Bold"/>
              </a:rPr>
              <a:t>Mean ROI:</a:t>
            </a:r>
            <a:r>
              <a:rPr lang="en-US" sz="2500">
                <a:solidFill>
                  <a:srgbClr val="000000"/>
                </a:solidFill>
                <a:latin typeface="Calibri (MS)"/>
              </a:rPr>
              <a:t> 107.44%</a:t>
            </a:r>
          </a:p>
          <a:p>
            <a:pPr marL="539754" lvl="1" indent="-269877" algn="just">
              <a:lnSpc>
                <a:spcPts val="3500"/>
              </a:lnSpc>
              <a:buFont typeface="Arial"/>
              <a:buChar char="•"/>
            </a:pPr>
            <a:r>
              <a:rPr lang="en-US" sz="2500">
                <a:solidFill>
                  <a:srgbClr val="000000"/>
                </a:solidFill>
                <a:latin typeface="Calibri (MS) Semi-Bold"/>
              </a:rPr>
              <a:t>Standard Deviation (SD):</a:t>
            </a:r>
            <a:r>
              <a:rPr lang="en-US" sz="2500">
                <a:solidFill>
                  <a:srgbClr val="000000"/>
                </a:solidFill>
                <a:latin typeface="Calibri (MS)"/>
              </a:rPr>
              <a:t> 69.03%</a:t>
            </a:r>
          </a:p>
          <a:p>
            <a:pPr marL="539754" lvl="1" indent="-269877" algn="just">
              <a:lnSpc>
                <a:spcPts val="3500"/>
              </a:lnSpc>
              <a:buFont typeface="Arial"/>
              <a:buChar char="•"/>
            </a:pPr>
            <a:r>
              <a:rPr lang="en-US" sz="2500">
                <a:solidFill>
                  <a:srgbClr val="000000"/>
                </a:solidFill>
                <a:latin typeface="Calibri (MS) Semi-Bold"/>
              </a:rPr>
              <a:t>Standard Error of the Mean (SEM):</a:t>
            </a:r>
            <a:r>
              <a:rPr lang="en-US" sz="2500">
                <a:solidFill>
                  <a:srgbClr val="000000"/>
                </a:solidFill>
                <a:latin typeface="Calibri (MS)"/>
              </a:rPr>
              <a:t> 4.77</a:t>
            </a:r>
          </a:p>
          <a:p>
            <a:pPr marL="539754" lvl="1" indent="-269877" algn="just">
              <a:lnSpc>
                <a:spcPts val="3500"/>
              </a:lnSpc>
              <a:buFont typeface="Arial"/>
              <a:buChar char="•"/>
            </a:pPr>
            <a:r>
              <a:rPr lang="en-US" sz="2500">
                <a:solidFill>
                  <a:srgbClr val="000000"/>
                </a:solidFill>
                <a:latin typeface="Calibri (MS) Semi-Bold"/>
              </a:rPr>
              <a:t>95% Confidence Interval (CI) for Mean ROI:</a:t>
            </a:r>
            <a:r>
              <a:rPr lang="en-US" sz="2500">
                <a:solidFill>
                  <a:srgbClr val="000000"/>
                </a:solidFill>
                <a:latin typeface="Calibri (MS)"/>
              </a:rPr>
              <a:t> 98.02% - 116.85%</a:t>
            </a:r>
          </a:p>
          <a:p>
            <a:pPr marL="539754" lvl="1" indent="-269877" algn="just">
              <a:lnSpc>
                <a:spcPts val="3500"/>
              </a:lnSpc>
              <a:buFont typeface="Arial"/>
              <a:buChar char="•"/>
            </a:pPr>
            <a:r>
              <a:rPr lang="en-US" sz="2500">
                <a:solidFill>
                  <a:srgbClr val="000000"/>
                </a:solidFill>
                <a:latin typeface="Calibri (MS) Semi-Bold"/>
              </a:rPr>
              <a:t>T-value:</a:t>
            </a:r>
            <a:r>
              <a:rPr lang="en-US" sz="2500">
                <a:solidFill>
                  <a:srgbClr val="000000"/>
                </a:solidFill>
                <a:latin typeface="Calibri (MS)"/>
              </a:rPr>
              <a:t> 22.33</a:t>
            </a:r>
          </a:p>
          <a:p>
            <a:pPr marL="539754" lvl="1" indent="-269877" algn="just">
              <a:lnSpc>
                <a:spcPts val="3500"/>
              </a:lnSpc>
              <a:buFont typeface="Arial"/>
              <a:buChar char="•"/>
            </a:pPr>
            <a:r>
              <a:rPr lang="en-US" sz="2500">
                <a:solidFill>
                  <a:srgbClr val="000000"/>
                </a:solidFill>
                <a:latin typeface="Calibri (MS) Semi-Bold"/>
              </a:rPr>
              <a:t>P-value:</a:t>
            </a:r>
            <a:r>
              <a:rPr lang="en-US" sz="2500">
                <a:solidFill>
                  <a:srgbClr val="000000"/>
                </a:solidFill>
                <a:latin typeface="Calibri (MS)"/>
              </a:rPr>
              <a:t> 0.000</a:t>
            </a:r>
          </a:p>
          <a:p>
            <a:pPr algn="just">
              <a:lnSpc>
                <a:spcPts val="3500"/>
              </a:lnSpc>
            </a:pPr>
            <a:endParaRPr lang="en-US" sz="2500">
              <a:solidFill>
                <a:srgbClr val="000000"/>
              </a:solidFill>
              <a:latin typeface="Calibri (MS)"/>
            </a:endParaRPr>
          </a:p>
          <a:p>
            <a:pPr algn="just">
              <a:lnSpc>
                <a:spcPts val="3640"/>
              </a:lnSpc>
            </a:pPr>
            <a:endParaRPr lang="en-US" sz="2500">
              <a:solidFill>
                <a:srgbClr val="000000"/>
              </a:solidFill>
              <a:latin typeface="Calibri (MS)"/>
            </a:endParaRP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10813263" y="3670026"/>
            <a:ext cx="6446037" cy="5141112"/>
            <a:chOff x="0" y="0"/>
            <a:chExt cx="1697722" cy="1354038"/>
          </a:xfrm>
        </p:grpSpPr>
        <p:sp>
          <p:nvSpPr>
            <p:cNvPr id="10" name="Freeform 10"/>
            <p:cNvSpPr/>
            <p:nvPr/>
          </p:nvSpPr>
          <p:spPr>
            <a:xfrm>
              <a:off x="0" y="0"/>
              <a:ext cx="1697722" cy="1354038"/>
            </a:xfrm>
            <a:custGeom>
              <a:avLst/>
              <a:gdLst/>
              <a:ahLst/>
              <a:cxnLst/>
              <a:rect l="l" t="t" r="r" b="b"/>
              <a:pathLst>
                <a:path w="1697722" h="1354038">
                  <a:moveTo>
                    <a:pt x="0" y="0"/>
                  </a:moveTo>
                  <a:lnTo>
                    <a:pt x="1697722" y="0"/>
                  </a:lnTo>
                  <a:lnTo>
                    <a:pt x="1697722" y="1354038"/>
                  </a:lnTo>
                  <a:lnTo>
                    <a:pt x="0" y="1354038"/>
                  </a:lnTo>
                  <a:close/>
                </a:path>
              </a:pathLst>
            </a:custGeom>
            <a:solidFill>
              <a:srgbClr val="192253"/>
            </a:solidFill>
            <a:ln cap="sq">
              <a:noFill/>
              <a:prstDash val="solid"/>
              <a:miter/>
            </a:ln>
          </p:spPr>
          <p:txBody>
            <a:bodyPr/>
            <a:lstStyle/>
            <a:p>
              <a:endParaRPr lang="en-IN"/>
            </a:p>
          </p:txBody>
        </p:sp>
        <p:sp>
          <p:nvSpPr>
            <p:cNvPr id="11" name="TextBox 11"/>
            <p:cNvSpPr txBox="1"/>
            <p:nvPr/>
          </p:nvSpPr>
          <p:spPr>
            <a:xfrm>
              <a:off x="0" y="-28575"/>
              <a:ext cx="1697722" cy="1382613"/>
            </a:xfrm>
            <a:prstGeom prst="rect">
              <a:avLst/>
            </a:prstGeom>
          </p:spPr>
          <p:txBody>
            <a:bodyPr lIns="50800" tIns="50800" rIns="50800" bIns="50800" rtlCol="0" anchor="ctr"/>
            <a:lstStyle/>
            <a:p>
              <a:pPr algn="ctr">
                <a:lnSpc>
                  <a:spcPts val="1869"/>
                </a:lnSpc>
              </a:pPr>
              <a:endParaRPr/>
            </a:p>
          </p:txBody>
        </p:sp>
      </p:grpSp>
      <p:grpSp>
        <p:nvGrpSpPr>
          <p:cNvPr id="12" name="Group 12"/>
          <p:cNvGrpSpPr/>
          <p:nvPr/>
        </p:nvGrpSpPr>
        <p:grpSpPr>
          <a:xfrm>
            <a:off x="11068376" y="3932032"/>
            <a:ext cx="5935812" cy="4617101"/>
            <a:chOff x="0" y="0"/>
            <a:chExt cx="1563341" cy="1216027"/>
          </a:xfrm>
        </p:grpSpPr>
        <p:sp>
          <p:nvSpPr>
            <p:cNvPr id="13" name="Freeform 13"/>
            <p:cNvSpPr/>
            <p:nvPr/>
          </p:nvSpPr>
          <p:spPr>
            <a:xfrm>
              <a:off x="0" y="0"/>
              <a:ext cx="1563341" cy="1216027"/>
            </a:xfrm>
            <a:custGeom>
              <a:avLst/>
              <a:gdLst/>
              <a:ahLst/>
              <a:cxnLst/>
              <a:rect l="l" t="t" r="r" b="b"/>
              <a:pathLst>
                <a:path w="1563341" h="1216027">
                  <a:moveTo>
                    <a:pt x="66518" y="0"/>
                  </a:moveTo>
                  <a:lnTo>
                    <a:pt x="1496823" y="0"/>
                  </a:lnTo>
                  <a:cubicBezTo>
                    <a:pt x="1533560" y="0"/>
                    <a:pt x="1563341" y="29781"/>
                    <a:pt x="1563341" y="66518"/>
                  </a:cubicBezTo>
                  <a:lnTo>
                    <a:pt x="1563341" y="1149509"/>
                  </a:lnTo>
                  <a:cubicBezTo>
                    <a:pt x="1563341" y="1186246"/>
                    <a:pt x="1533560" y="1216027"/>
                    <a:pt x="1496823" y="1216027"/>
                  </a:cubicBezTo>
                  <a:lnTo>
                    <a:pt x="66518" y="1216027"/>
                  </a:lnTo>
                  <a:cubicBezTo>
                    <a:pt x="29781" y="1216027"/>
                    <a:pt x="0" y="1186246"/>
                    <a:pt x="0" y="1149509"/>
                  </a:cubicBezTo>
                  <a:lnTo>
                    <a:pt x="0" y="66518"/>
                  </a:lnTo>
                  <a:cubicBezTo>
                    <a:pt x="0" y="29781"/>
                    <a:pt x="29781" y="0"/>
                    <a:pt x="66518" y="0"/>
                  </a:cubicBezTo>
                  <a:close/>
                </a:path>
              </a:pathLst>
            </a:custGeom>
            <a:solidFill>
              <a:srgbClr val="F5F5F5"/>
            </a:solidFill>
          </p:spPr>
          <p:txBody>
            <a:bodyPr/>
            <a:lstStyle/>
            <a:p>
              <a:endParaRPr lang="en-IN"/>
            </a:p>
          </p:txBody>
        </p:sp>
        <p:sp>
          <p:nvSpPr>
            <p:cNvPr id="14" name="TextBox 14"/>
            <p:cNvSpPr txBox="1"/>
            <p:nvPr/>
          </p:nvSpPr>
          <p:spPr>
            <a:xfrm>
              <a:off x="0" y="-28575"/>
              <a:ext cx="1563341" cy="1244602"/>
            </a:xfrm>
            <a:prstGeom prst="rect">
              <a:avLst/>
            </a:prstGeom>
          </p:spPr>
          <p:txBody>
            <a:bodyPr lIns="50800" tIns="50800" rIns="50800" bIns="50800" rtlCol="0" anchor="ctr"/>
            <a:lstStyle/>
            <a:p>
              <a:pPr algn="ctr">
                <a:lnSpc>
                  <a:spcPts val="1869"/>
                </a:lnSpc>
              </a:pPr>
              <a:endParaRPr/>
            </a:p>
          </p:txBody>
        </p:sp>
      </p:grpSp>
      <p:sp>
        <p:nvSpPr>
          <p:cNvPr id="15" name="Freeform 15"/>
          <p:cNvSpPr/>
          <p:nvPr/>
        </p:nvSpPr>
        <p:spPr>
          <a:xfrm>
            <a:off x="244887" y="2998788"/>
            <a:ext cx="9807109" cy="6483589"/>
          </a:xfrm>
          <a:custGeom>
            <a:avLst/>
            <a:gdLst/>
            <a:ahLst/>
            <a:cxnLst/>
            <a:rect l="l" t="t" r="r" b="b"/>
            <a:pathLst>
              <a:path w="9807109" h="6483589">
                <a:moveTo>
                  <a:pt x="0" y="0"/>
                </a:moveTo>
                <a:lnTo>
                  <a:pt x="9807109" y="0"/>
                </a:lnTo>
                <a:lnTo>
                  <a:pt x="9807109" y="6483589"/>
                </a:lnTo>
                <a:lnTo>
                  <a:pt x="0" y="6483589"/>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3340039" y="604203"/>
            <a:ext cx="11607922" cy="2394585"/>
          </a:xfrm>
          <a:prstGeom prst="rect">
            <a:avLst/>
          </a:prstGeom>
        </p:spPr>
        <p:txBody>
          <a:bodyPr lIns="0" tIns="0" rIns="0" bIns="0" rtlCol="0" anchor="t">
            <a:spAutoFit/>
          </a:bodyPr>
          <a:lstStyle/>
          <a:p>
            <a:pPr algn="ctr">
              <a:lnSpc>
                <a:spcPts val="5984"/>
              </a:lnSpc>
            </a:pPr>
            <a:r>
              <a:rPr lang="en-US" sz="5699">
                <a:solidFill>
                  <a:srgbClr val="FEFFFF"/>
                </a:solidFill>
                <a:latin typeface="Copperplate Gothic 32 AB"/>
              </a:rPr>
              <a:t>ONE SAMPLE T-TEST ANALYSIS </a:t>
            </a:r>
          </a:p>
          <a:p>
            <a:pPr algn="ctr">
              <a:lnSpc>
                <a:spcPts val="5984"/>
              </a:lnSpc>
            </a:pPr>
            <a:endParaRPr lang="en-US" sz="5699">
              <a:solidFill>
                <a:srgbClr val="FEFFFF"/>
              </a:solidFill>
              <a:latin typeface="Copperplate Gothic 32 AB"/>
            </a:endParaRPr>
          </a:p>
        </p:txBody>
      </p:sp>
      <p:sp>
        <p:nvSpPr>
          <p:cNvPr id="17" name="TextBox 17"/>
          <p:cNvSpPr txBox="1"/>
          <p:nvPr/>
        </p:nvSpPr>
        <p:spPr>
          <a:xfrm>
            <a:off x="11465672" y="4744967"/>
            <a:ext cx="4775488" cy="2622549"/>
          </a:xfrm>
          <a:prstGeom prst="rect">
            <a:avLst/>
          </a:prstGeom>
        </p:spPr>
        <p:txBody>
          <a:bodyPr lIns="0" tIns="0" rIns="0" bIns="0" rtlCol="0" anchor="t">
            <a:spAutoFit/>
          </a:bodyPr>
          <a:lstStyle/>
          <a:p>
            <a:pPr algn="just">
              <a:lnSpc>
                <a:spcPts val="3500"/>
              </a:lnSpc>
            </a:pPr>
            <a:r>
              <a:rPr lang="en-US" sz="2500">
                <a:solidFill>
                  <a:srgbClr val="000000"/>
                </a:solidFill>
                <a:latin typeface="Canva Sans Bold"/>
              </a:rPr>
              <a:t>Conclusion:</a:t>
            </a:r>
            <a:r>
              <a:rPr lang="en-US" sz="2500">
                <a:solidFill>
                  <a:srgbClr val="000000"/>
                </a:solidFill>
                <a:latin typeface="Canva Sans"/>
              </a:rPr>
              <a:t> </a:t>
            </a:r>
          </a:p>
          <a:p>
            <a:pPr algn="just">
              <a:lnSpc>
                <a:spcPts val="3500"/>
              </a:lnSpc>
            </a:pPr>
            <a:r>
              <a:rPr lang="en-US" sz="2500">
                <a:solidFill>
                  <a:srgbClr val="000000"/>
                </a:solidFill>
                <a:latin typeface="Canva Sans"/>
              </a:rPr>
              <a:t>This indicates a statistically significant difference between the sample mean ROI and the hypothesized value of 80%</a:t>
            </a:r>
          </a:p>
          <a:p>
            <a:pPr algn="just">
              <a:lnSpc>
                <a:spcPts val="3500"/>
              </a:lnSpc>
            </a:pPr>
            <a:endParaRPr lang="en-US" sz="2500">
              <a:solidFill>
                <a:srgbClr val="000000"/>
              </a:solidFill>
              <a:latin typeface="Canva Sans"/>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sp>
        <p:nvSpPr>
          <p:cNvPr id="9" name="Freeform 9"/>
          <p:cNvSpPr/>
          <p:nvPr/>
        </p:nvSpPr>
        <p:spPr>
          <a:xfrm>
            <a:off x="244887" y="2638001"/>
            <a:ext cx="9342784" cy="7648999"/>
          </a:xfrm>
          <a:custGeom>
            <a:avLst/>
            <a:gdLst/>
            <a:ahLst/>
            <a:cxnLst/>
            <a:rect l="l" t="t" r="r" b="b"/>
            <a:pathLst>
              <a:path w="9342784" h="7648999">
                <a:moveTo>
                  <a:pt x="0" y="0"/>
                </a:moveTo>
                <a:lnTo>
                  <a:pt x="9342783" y="0"/>
                </a:lnTo>
                <a:lnTo>
                  <a:pt x="9342783" y="7648999"/>
                </a:lnTo>
                <a:lnTo>
                  <a:pt x="0" y="7648999"/>
                </a:lnTo>
                <a:lnTo>
                  <a:pt x="0" y="0"/>
                </a:lnTo>
                <a:close/>
              </a:path>
            </a:pathLst>
          </a:custGeom>
          <a:blipFill>
            <a:blip r:embed="rId3"/>
            <a:stretch>
              <a:fillRect r="-30268"/>
            </a:stretch>
          </a:blipFill>
        </p:spPr>
        <p:txBody>
          <a:bodyPr/>
          <a:lstStyle/>
          <a:p>
            <a:endParaRPr lang="en-IN"/>
          </a:p>
        </p:txBody>
      </p:sp>
      <p:grpSp>
        <p:nvGrpSpPr>
          <p:cNvPr id="10" name="Group 10"/>
          <p:cNvGrpSpPr/>
          <p:nvPr/>
        </p:nvGrpSpPr>
        <p:grpSpPr>
          <a:xfrm>
            <a:off x="10263709" y="3025061"/>
            <a:ext cx="7651776" cy="6700423"/>
            <a:chOff x="0" y="0"/>
            <a:chExt cx="2015283" cy="1764721"/>
          </a:xfrm>
        </p:grpSpPr>
        <p:sp>
          <p:nvSpPr>
            <p:cNvPr id="11" name="Freeform 11"/>
            <p:cNvSpPr/>
            <p:nvPr/>
          </p:nvSpPr>
          <p:spPr>
            <a:xfrm>
              <a:off x="0" y="0"/>
              <a:ext cx="2015283" cy="1764721"/>
            </a:xfrm>
            <a:custGeom>
              <a:avLst/>
              <a:gdLst/>
              <a:ahLst/>
              <a:cxnLst/>
              <a:rect l="l" t="t" r="r" b="b"/>
              <a:pathLst>
                <a:path w="2015283" h="1764721">
                  <a:moveTo>
                    <a:pt x="0" y="0"/>
                  </a:moveTo>
                  <a:lnTo>
                    <a:pt x="2015283" y="0"/>
                  </a:lnTo>
                  <a:lnTo>
                    <a:pt x="2015283" y="1764721"/>
                  </a:lnTo>
                  <a:lnTo>
                    <a:pt x="0" y="1764721"/>
                  </a:lnTo>
                  <a:close/>
                </a:path>
              </a:pathLst>
            </a:custGeom>
            <a:solidFill>
              <a:srgbClr val="192253"/>
            </a:solidFill>
          </p:spPr>
          <p:txBody>
            <a:bodyPr/>
            <a:lstStyle/>
            <a:p>
              <a:endParaRPr lang="en-IN"/>
            </a:p>
          </p:txBody>
        </p:sp>
        <p:sp>
          <p:nvSpPr>
            <p:cNvPr id="12" name="TextBox 12"/>
            <p:cNvSpPr txBox="1"/>
            <p:nvPr/>
          </p:nvSpPr>
          <p:spPr>
            <a:xfrm>
              <a:off x="0" y="-28575"/>
              <a:ext cx="2015283" cy="1793296"/>
            </a:xfrm>
            <a:prstGeom prst="rect">
              <a:avLst/>
            </a:prstGeom>
          </p:spPr>
          <p:txBody>
            <a:bodyPr lIns="50800" tIns="50800" rIns="50800" bIns="50800" rtlCol="0" anchor="ctr"/>
            <a:lstStyle/>
            <a:p>
              <a:pPr algn="ctr">
                <a:lnSpc>
                  <a:spcPts val="1869"/>
                </a:lnSpc>
              </a:pPr>
              <a:endParaRPr/>
            </a:p>
          </p:txBody>
        </p:sp>
      </p:grpSp>
      <p:grpSp>
        <p:nvGrpSpPr>
          <p:cNvPr id="13" name="Group 13"/>
          <p:cNvGrpSpPr/>
          <p:nvPr/>
        </p:nvGrpSpPr>
        <p:grpSpPr>
          <a:xfrm>
            <a:off x="10542268" y="3298221"/>
            <a:ext cx="7094659" cy="6154103"/>
            <a:chOff x="0" y="0"/>
            <a:chExt cx="1868552" cy="1620834"/>
          </a:xfrm>
        </p:grpSpPr>
        <p:sp>
          <p:nvSpPr>
            <p:cNvPr id="14" name="Freeform 14"/>
            <p:cNvSpPr/>
            <p:nvPr/>
          </p:nvSpPr>
          <p:spPr>
            <a:xfrm>
              <a:off x="0" y="0"/>
              <a:ext cx="1868552" cy="1620834"/>
            </a:xfrm>
            <a:custGeom>
              <a:avLst/>
              <a:gdLst/>
              <a:ahLst/>
              <a:cxnLst/>
              <a:rect l="l" t="t" r="r" b="b"/>
              <a:pathLst>
                <a:path w="1868552" h="1620834">
                  <a:moveTo>
                    <a:pt x="55653" y="0"/>
                  </a:moveTo>
                  <a:lnTo>
                    <a:pt x="1812899" y="0"/>
                  </a:lnTo>
                  <a:cubicBezTo>
                    <a:pt x="1827659" y="0"/>
                    <a:pt x="1841815" y="5863"/>
                    <a:pt x="1852252" y="16300"/>
                  </a:cubicBezTo>
                  <a:cubicBezTo>
                    <a:pt x="1862689" y="26737"/>
                    <a:pt x="1868552" y="40893"/>
                    <a:pt x="1868552" y="55653"/>
                  </a:cubicBezTo>
                  <a:lnTo>
                    <a:pt x="1868552" y="1565181"/>
                  </a:lnTo>
                  <a:cubicBezTo>
                    <a:pt x="1868552" y="1595917"/>
                    <a:pt x="1843636" y="1620834"/>
                    <a:pt x="1812899" y="1620834"/>
                  </a:cubicBezTo>
                  <a:lnTo>
                    <a:pt x="55653" y="1620834"/>
                  </a:lnTo>
                  <a:cubicBezTo>
                    <a:pt x="24917" y="1620834"/>
                    <a:pt x="0" y="1595917"/>
                    <a:pt x="0" y="1565181"/>
                  </a:cubicBezTo>
                  <a:lnTo>
                    <a:pt x="0" y="55653"/>
                  </a:lnTo>
                  <a:cubicBezTo>
                    <a:pt x="0" y="24917"/>
                    <a:pt x="24917" y="0"/>
                    <a:pt x="55653" y="0"/>
                  </a:cubicBezTo>
                  <a:close/>
                </a:path>
              </a:pathLst>
            </a:custGeom>
            <a:solidFill>
              <a:srgbClr val="F5F5F5"/>
            </a:solidFill>
          </p:spPr>
          <p:txBody>
            <a:bodyPr/>
            <a:lstStyle/>
            <a:p>
              <a:endParaRPr lang="en-IN"/>
            </a:p>
          </p:txBody>
        </p:sp>
        <p:sp>
          <p:nvSpPr>
            <p:cNvPr id="15" name="TextBox 15"/>
            <p:cNvSpPr txBox="1"/>
            <p:nvPr/>
          </p:nvSpPr>
          <p:spPr>
            <a:xfrm>
              <a:off x="0" y="-28575"/>
              <a:ext cx="1868552" cy="1649409"/>
            </a:xfrm>
            <a:prstGeom prst="rect">
              <a:avLst/>
            </a:prstGeom>
          </p:spPr>
          <p:txBody>
            <a:bodyPr lIns="50800" tIns="50800" rIns="50800" bIns="50800" rtlCol="0" anchor="ctr"/>
            <a:lstStyle/>
            <a:p>
              <a:pPr algn="ctr">
                <a:lnSpc>
                  <a:spcPts val="1869"/>
                </a:lnSpc>
              </a:pPr>
              <a:endParaRPr/>
            </a:p>
          </p:txBody>
        </p:sp>
      </p:grpSp>
      <p:sp>
        <p:nvSpPr>
          <p:cNvPr id="16" name="TextBox 16"/>
          <p:cNvSpPr txBox="1"/>
          <p:nvPr/>
        </p:nvSpPr>
        <p:spPr>
          <a:xfrm>
            <a:off x="3340039" y="980441"/>
            <a:ext cx="11607922" cy="1642110"/>
          </a:xfrm>
          <a:prstGeom prst="rect">
            <a:avLst/>
          </a:prstGeom>
        </p:spPr>
        <p:txBody>
          <a:bodyPr lIns="0" tIns="0" rIns="0" bIns="0" rtlCol="0" anchor="t">
            <a:spAutoFit/>
          </a:bodyPr>
          <a:lstStyle/>
          <a:p>
            <a:pPr algn="ctr">
              <a:lnSpc>
                <a:spcPts val="5984"/>
              </a:lnSpc>
            </a:pPr>
            <a:r>
              <a:rPr lang="en-US" sz="5699">
                <a:solidFill>
                  <a:srgbClr val="FEFFFF"/>
                </a:solidFill>
                <a:latin typeface="Copperplate Gothic 32 AB"/>
              </a:rPr>
              <a:t>PAIRED TESTING </a:t>
            </a:r>
          </a:p>
          <a:p>
            <a:pPr algn="ctr">
              <a:lnSpc>
                <a:spcPts val="5984"/>
              </a:lnSpc>
            </a:pPr>
            <a:endParaRPr lang="en-US" sz="5699">
              <a:solidFill>
                <a:srgbClr val="FEFFFF"/>
              </a:solidFill>
              <a:latin typeface="Copperplate Gothic 32 AB"/>
            </a:endParaRPr>
          </a:p>
        </p:txBody>
      </p:sp>
      <p:sp>
        <p:nvSpPr>
          <p:cNvPr id="17" name="TextBox 17"/>
          <p:cNvSpPr txBox="1"/>
          <p:nvPr/>
        </p:nvSpPr>
        <p:spPr>
          <a:xfrm>
            <a:off x="10590131" y="4421928"/>
            <a:ext cx="6669169" cy="3966845"/>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Calibri (MS)"/>
              </a:rPr>
              <a:t>Slight average difference in sales revenue is identified between Instagram and Facebook with descriptive statistics.</a:t>
            </a:r>
          </a:p>
          <a:p>
            <a:pPr algn="just">
              <a:lnSpc>
                <a:spcPts val="4480"/>
              </a:lnSpc>
            </a:pPr>
            <a:endParaRPr lang="en-US" sz="3200">
              <a:solidFill>
                <a:srgbClr val="000000"/>
              </a:solidFill>
              <a:latin typeface="Calibri (MS)"/>
            </a:endParaRPr>
          </a:p>
          <a:p>
            <a:pPr marL="690881" lvl="1" indent="-345440" algn="just">
              <a:lnSpc>
                <a:spcPts val="4480"/>
              </a:lnSpc>
              <a:buFont typeface="Arial"/>
              <a:buChar char="•"/>
            </a:pPr>
            <a:r>
              <a:rPr lang="en-US" sz="3200">
                <a:solidFill>
                  <a:srgbClr val="000000"/>
                </a:solidFill>
                <a:latin typeface="Calibri (MS)"/>
              </a:rPr>
              <a:t>Paired T-Test yields P-value - 0.233.</a:t>
            </a:r>
          </a:p>
          <a:p>
            <a:pPr algn="just">
              <a:lnSpc>
                <a:spcPts val="4480"/>
              </a:lnSpc>
            </a:pPr>
            <a:endParaRPr lang="en-US" sz="3200">
              <a:solidFill>
                <a:srgbClr val="000000"/>
              </a:solidFill>
              <a:latin typeface="Calibri (MS)"/>
            </a:endParaRP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10263709" y="3025061"/>
            <a:ext cx="7651776" cy="6700423"/>
            <a:chOff x="0" y="0"/>
            <a:chExt cx="2015283" cy="1764721"/>
          </a:xfrm>
        </p:grpSpPr>
        <p:sp>
          <p:nvSpPr>
            <p:cNvPr id="10" name="Freeform 10"/>
            <p:cNvSpPr/>
            <p:nvPr/>
          </p:nvSpPr>
          <p:spPr>
            <a:xfrm>
              <a:off x="0" y="0"/>
              <a:ext cx="2015283" cy="1764721"/>
            </a:xfrm>
            <a:custGeom>
              <a:avLst/>
              <a:gdLst/>
              <a:ahLst/>
              <a:cxnLst/>
              <a:rect l="l" t="t" r="r" b="b"/>
              <a:pathLst>
                <a:path w="2015283" h="1764721">
                  <a:moveTo>
                    <a:pt x="0" y="0"/>
                  </a:moveTo>
                  <a:lnTo>
                    <a:pt x="2015283" y="0"/>
                  </a:lnTo>
                  <a:lnTo>
                    <a:pt x="2015283" y="1764721"/>
                  </a:lnTo>
                  <a:lnTo>
                    <a:pt x="0" y="1764721"/>
                  </a:lnTo>
                  <a:close/>
                </a:path>
              </a:pathLst>
            </a:custGeom>
            <a:solidFill>
              <a:srgbClr val="192253"/>
            </a:solidFill>
          </p:spPr>
          <p:txBody>
            <a:bodyPr/>
            <a:lstStyle/>
            <a:p>
              <a:endParaRPr lang="en-IN"/>
            </a:p>
          </p:txBody>
        </p:sp>
        <p:sp>
          <p:nvSpPr>
            <p:cNvPr id="11" name="TextBox 11"/>
            <p:cNvSpPr txBox="1"/>
            <p:nvPr/>
          </p:nvSpPr>
          <p:spPr>
            <a:xfrm>
              <a:off x="0" y="-28575"/>
              <a:ext cx="2015283" cy="1793296"/>
            </a:xfrm>
            <a:prstGeom prst="rect">
              <a:avLst/>
            </a:prstGeom>
          </p:spPr>
          <p:txBody>
            <a:bodyPr lIns="50800" tIns="50800" rIns="50800" bIns="50800" rtlCol="0" anchor="ctr"/>
            <a:lstStyle/>
            <a:p>
              <a:pPr algn="ctr">
                <a:lnSpc>
                  <a:spcPts val="1869"/>
                </a:lnSpc>
              </a:pPr>
              <a:endParaRPr/>
            </a:p>
          </p:txBody>
        </p:sp>
      </p:grpSp>
      <p:grpSp>
        <p:nvGrpSpPr>
          <p:cNvPr id="12" name="Group 12"/>
          <p:cNvGrpSpPr/>
          <p:nvPr/>
        </p:nvGrpSpPr>
        <p:grpSpPr>
          <a:xfrm>
            <a:off x="10542268" y="3298221"/>
            <a:ext cx="7094659" cy="6154103"/>
            <a:chOff x="0" y="0"/>
            <a:chExt cx="1868552" cy="1620834"/>
          </a:xfrm>
        </p:grpSpPr>
        <p:sp>
          <p:nvSpPr>
            <p:cNvPr id="13" name="Freeform 13"/>
            <p:cNvSpPr/>
            <p:nvPr/>
          </p:nvSpPr>
          <p:spPr>
            <a:xfrm>
              <a:off x="0" y="0"/>
              <a:ext cx="1868552" cy="1620834"/>
            </a:xfrm>
            <a:custGeom>
              <a:avLst/>
              <a:gdLst/>
              <a:ahLst/>
              <a:cxnLst/>
              <a:rect l="l" t="t" r="r" b="b"/>
              <a:pathLst>
                <a:path w="1868552" h="1620834">
                  <a:moveTo>
                    <a:pt x="55653" y="0"/>
                  </a:moveTo>
                  <a:lnTo>
                    <a:pt x="1812899" y="0"/>
                  </a:lnTo>
                  <a:cubicBezTo>
                    <a:pt x="1827659" y="0"/>
                    <a:pt x="1841815" y="5863"/>
                    <a:pt x="1852252" y="16300"/>
                  </a:cubicBezTo>
                  <a:cubicBezTo>
                    <a:pt x="1862689" y="26737"/>
                    <a:pt x="1868552" y="40893"/>
                    <a:pt x="1868552" y="55653"/>
                  </a:cubicBezTo>
                  <a:lnTo>
                    <a:pt x="1868552" y="1565181"/>
                  </a:lnTo>
                  <a:cubicBezTo>
                    <a:pt x="1868552" y="1595917"/>
                    <a:pt x="1843636" y="1620834"/>
                    <a:pt x="1812899" y="1620834"/>
                  </a:cubicBezTo>
                  <a:lnTo>
                    <a:pt x="55653" y="1620834"/>
                  </a:lnTo>
                  <a:cubicBezTo>
                    <a:pt x="24917" y="1620834"/>
                    <a:pt x="0" y="1595917"/>
                    <a:pt x="0" y="1565181"/>
                  </a:cubicBezTo>
                  <a:lnTo>
                    <a:pt x="0" y="55653"/>
                  </a:lnTo>
                  <a:cubicBezTo>
                    <a:pt x="0" y="24917"/>
                    <a:pt x="24917" y="0"/>
                    <a:pt x="55653" y="0"/>
                  </a:cubicBezTo>
                  <a:close/>
                </a:path>
              </a:pathLst>
            </a:custGeom>
            <a:solidFill>
              <a:srgbClr val="F5F5F5"/>
            </a:solidFill>
          </p:spPr>
          <p:txBody>
            <a:bodyPr/>
            <a:lstStyle/>
            <a:p>
              <a:endParaRPr lang="en-IN"/>
            </a:p>
          </p:txBody>
        </p:sp>
        <p:sp>
          <p:nvSpPr>
            <p:cNvPr id="14" name="TextBox 14"/>
            <p:cNvSpPr txBox="1"/>
            <p:nvPr/>
          </p:nvSpPr>
          <p:spPr>
            <a:xfrm>
              <a:off x="0" y="-28575"/>
              <a:ext cx="1868552" cy="1649409"/>
            </a:xfrm>
            <a:prstGeom prst="rect">
              <a:avLst/>
            </a:prstGeom>
          </p:spPr>
          <p:txBody>
            <a:bodyPr lIns="50800" tIns="50800" rIns="50800" bIns="50800" rtlCol="0" anchor="ctr"/>
            <a:lstStyle/>
            <a:p>
              <a:pPr algn="ctr">
                <a:lnSpc>
                  <a:spcPts val="1869"/>
                </a:lnSpc>
              </a:pPr>
              <a:endParaRPr/>
            </a:p>
          </p:txBody>
        </p:sp>
      </p:grpSp>
      <p:sp>
        <p:nvSpPr>
          <p:cNvPr id="15" name="Freeform 15"/>
          <p:cNvSpPr/>
          <p:nvPr/>
        </p:nvSpPr>
        <p:spPr>
          <a:xfrm>
            <a:off x="244887" y="3225118"/>
            <a:ext cx="9611634" cy="6300309"/>
          </a:xfrm>
          <a:custGeom>
            <a:avLst/>
            <a:gdLst/>
            <a:ahLst/>
            <a:cxnLst/>
            <a:rect l="l" t="t" r="r" b="b"/>
            <a:pathLst>
              <a:path w="9611634" h="6300309">
                <a:moveTo>
                  <a:pt x="0" y="0"/>
                </a:moveTo>
                <a:lnTo>
                  <a:pt x="9611634" y="0"/>
                </a:lnTo>
                <a:lnTo>
                  <a:pt x="9611634" y="6300309"/>
                </a:lnTo>
                <a:lnTo>
                  <a:pt x="0" y="6300309"/>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3340039" y="980441"/>
            <a:ext cx="11607922" cy="1642110"/>
          </a:xfrm>
          <a:prstGeom prst="rect">
            <a:avLst/>
          </a:prstGeom>
        </p:spPr>
        <p:txBody>
          <a:bodyPr lIns="0" tIns="0" rIns="0" bIns="0" rtlCol="0" anchor="t">
            <a:spAutoFit/>
          </a:bodyPr>
          <a:lstStyle/>
          <a:p>
            <a:pPr algn="ctr">
              <a:lnSpc>
                <a:spcPts val="5984"/>
              </a:lnSpc>
            </a:pPr>
            <a:r>
              <a:rPr lang="en-US" sz="5699">
                <a:solidFill>
                  <a:srgbClr val="FEFFFF"/>
                </a:solidFill>
                <a:latin typeface="Copperplate Gothic 32 AB"/>
              </a:rPr>
              <a:t>PAIRED TESTING </a:t>
            </a:r>
          </a:p>
          <a:p>
            <a:pPr algn="ctr">
              <a:lnSpc>
                <a:spcPts val="5984"/>
              </a:lnSpc>
            </a:pPr>
            <a:endParaRPr lang="en-US" sz="5699">
              <a:solidFill>
                <a:srgbClr val="FEFFFF"/>
              </a:solidFill>
              <a:latin typeface="Copperplate Gothic 32 AB"/>
            </a:endParaRPr>
          </a:p>
        </p:txBody>
      </p:sp>
      <p:sp>
        <p:nvSpPr>
          <p:cNvPr id="17" name="TextBox 17"/>
          <p:cNvSpPr txBox="1"/>
          <p:nvPr/>
        </p:nvSpPr>
        <p:spPr>
          <a:xfrm>
            <a:off x="10542268" y="3605980"/>
            <a:ext cx="6259691" cy="8581806"/>
          </a:xfrm>
          <a:prstGeom prst="rect">
            <a:avLst/>
          </a:prstGeom>
        </p:spPr>
        <p:txBody>
          <a:bodyPr lIns="0" tIns="0" rIns="0" bIns="0" rtlCol="0" anchor="t">
            <a:spAutoFit/>
          </a:bodyPr>
          <a:lstStyle/>
          <a:p>
            <a:pPr marL="649564" lvl="1" indent="-324782" algn="just">
              <a:lnSpc>
                <a:spcPts val="4212"/>
              </a:lnSpc>
              <a:buFont typeface="Arial"/>
              <a:buChar char="•"/>
            </a:pPr>
            <a:r>
              <a:rPr lang="en-US" sz="3008">
                <a:solidFill>
                  <a:srgbClr val="000000"/>
                </a:solidFill>
                <a:latin typeface="Calibri (MS)"/>
              </a:rPr>
              <a:t>Paired T-test- Sales revenue potential for Instagram and Facebook in the entertainment industry.</a:t>
            </a:r>
          </a:p>
          <a:p>
            <a:pPr algn="just">
              <a:lnSpc>
                <a:spcPts val="4212"/>
              </a:lnSpc>
            </a:pPr>
            <a:endParaRPr lang="en-US" sz="3008">
              <a:solidFill>
                <a:srgbClr val="000000"/>
              </a:solidFill>
              <a:latin typeface="Calibri (MS)"/>
            </a:endParaRPr>
          </a:p>
          <a:p>
            <a:pPr marL="649564" lvl="1" indent="-324782" algn="just">
              <a:lnSpc>
                <a:spcPts val="4212"/>
              </a:lnSpc>
              <a:buFont typeface="Arial"/>
              <a:buChar char="•"/>
            </a:pPr>
            <a:r>
              <a:rPr lang="en-US" sz="3008">
                <a:solidFill>
                  <a:srgbClr val="000000"/>
                </a:solidFill>
                <a:latin typeface="Calibri (MS)"/>
              </a:rPr>
              <a:t>so marketers can include them with confidence in digital marketing strategies that emphasize campaign details over revenue gaps.</a:t>
            </a:r>
          </a:p>
          <a:p>
            <a:pPr algn="just">
              <a:lnSpc>
                <a:spcPts val="4212"/>
              </a:lnSpc>
            </a:pPr>
            <a:endParaRPr lang="en-US" sz="3008">
              <a:solidFill>
                <a:srgbClr val="000000"/>
              </a:solidFill>
              <a:latin typeface="Calibri (MS)"/>
            </a:endParaRPr>
          </a:p>
          <a:p>
            <a:pPr algn="just">
              <a:lnSpc>
                <a:spcPts val="4212"/>
              </a:lnSpc>
            </a:pPr>
            <a:endParaRPr lang="en-US" sz="3008">
              <a:solidFill>
                <a:srgbClr val="000000"/>
              </a:solidFill>
              <a:latin typeface="Calibri (MS)"/>
            </a:endParaRPr>
          </a:p>
          <a:p>
            <a:pPr algn="just">
              <a:lnSpc>
                <a:spcPts val="4212"/>
              </a:lnSpc>
            </a:pPr>
            <a:endParaRPr lang="en-US" sz="3008">
              <a:solidFill>
                <a:srgbClr val="000000"/>
              </a:solidFill>
              <a:latin typeface="Calibri (MS)"/>
            </a:endParaRPr>
          </a:p>
          <a:p>
            <a:pPr algn="just">
              <a:lnSpc>
                <a:spcPts val="4212"/>
              </a:lnSpc>
            </a:pPr>
            <a:endParaRPr lang="en-US" sz="3008">
              <a:solidFill>
                <a:srgbClr val="000000"/>
              </a:solidFill>
              <a:latin typeface="Calibri (MS)"/>
            </a:endParaRPr>
          </a:p>
          <a:p>
            <a:pPr algn="just">
              <a:lnSpc>
                <a:spcPts val="4212"/>
              </a:lnSpc>
            </a:pPr>
            <a:endParaRPr lang="en-US" sz="3008">
              <a:solidFill>
                <a:srgbClr val="000000"/>
              </a:solidFill>
              <a:latin typeface="Calibri (MS)"/>
            </a:endParaRPr>
          </a:p>
          <a:p>
            <a:pPr algn="just">
              <a:lnSpc>
                <a:spcPts val="4212"/>
              </a:lnSpc>
            </a:pPr>
            <a:endParaRPr lang="en-US" sz="3008">
              <a:solidFill>
                <a:srgbClr val="000000"/>
              </a:solidFill>
              <a:latin typeface="Calibri (MS)"/>
            </a:endParaRPr>
          </a:p>
          <a:p>
            <a:pPr algn="just">
              <a:lnSpc>
                <a:spcPts val="4212"/>
              </a:lnSpc>
            </a:pPr>
            <a:endParaRPr lang="en-US" sz="3008">
              <a:solidFill>
                <a:srgbClr val="000000"/>
              </a:solidFill>
              <a:latin typeface="Calibri (MS)"/>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439995" y="3025061"/>
            <a:ext cx="17408009" cy="6700423"/>
            <a:chOff x="0" y="0"/>
            <a:chExt cx="4584825" cy="1764721"/>
          </a:xfrm>
        </p:grpSpPr>
        <p:sp>
          <p:nvSpPr>
            <p:cNvPr id="10" name="Freeform 10"/>
            <p:cNvSpPr/>
            <p:nvPr/>
          </p:nvSpPr>
          <p:spPr>
            <a:xfrm>
              <a:off x="0" y="0"/>
              <a:ext cx="4584826" cy="1764721"/>
            </a:xfrm>
            <a:custGeom>
              <a:avLst/>
              <a:gdLst/>
              <a:ahLst/>
              <a:cxnLst/>
              <a:rect l="l" t="t" r="r" b="b"/>
              <a:pathLst>
                <a:path w="4584826" h="1764721">
                  <a:moveTo>
                    <a:pt x="0" y="0"/>
                  </a:moveTo>
                  <a:lnTo>
                    <a:pt x="4584826" y="0"/>
                  </a:lnTo>
                  <a:lnTo>
                    <a:pt x="4584826" y="1764721"/>
                  </a:lnTo>
                  <a:lnTo>
                    <a:pt x="0" y="1764721"/>
                  </a:lnTo>
                  <a:close/>
                </a:path>
              </a:pathLst>
            </a:custGeom>
            <a:solidFill>
              <a:srgbClr val="192253"/>
            </a:solidFill>
          </p:spPr>
          <p:txBody>
            <a:bodyPr/>
            <a:lstStyle/>
            <a:p>
              <a:endParaRPr lang="en-IN"/>
            </a:p>
          </p:txBody>
        </p:sp>
        <p:sp>
          <p:nvSpPr>
            <p:cNvPr id="11" name="TextBox 11"/>
            <p:cNvSpPr txBox="1"/>
            <p:nvPr/>
          </p:nvSpPr>
          <p:spPr>
            <a:xfrm>
              <a:off x="0" y="-28575"/>
              <a:ext cx="4584825" cy="1793296"/>
            </a:xfrm>
            <a:prstGeom prst="rect">
              <a:avLst/>
            </a:prstGeom>
          </p:spPr>
          <p:txBody>
            <a:bodyPr lIns="50800" tIns="50800" rIns="50800" bIns="50800" rtlCol="0" anchor="ctr"/>
            <a:lstStyle/>
            <a:p>
              <a:pPr algn="ctr">
                <a:lnSpc>
                  <a:spcPts val="1869"/>
                </a:lnSpc>
              </a:pPr>
              <a:endParaRPr/>
            </a:p>
          </p:txBody>
        </p:sp>
      </p:grpSp>
      <p:grpSp>
        <p:nvGrpSpPr>
          <p:cNvPr id="12" name="Group 12"/>
          <p:cNvGrpSpPr/>
          <p:nvPr/>
        </p:nvGrpSpPr>
        <p:grpSpPr>
          <a:xfrm>
            <a:off x="707037" y="3298221"/>
            <a:ext cx="16929890" cy="6154103"/>
            <a:chOff x="0" y="0"/>
            <a:chExt cx="4458901" cy="1620834"/>
          </a:xfrm>
        </p:grpSpPr>
        <p:sp>
          <p:nvSpPr>
            <p:cNvPr id="13" name="Freeform 13"/>
            <p:cNvSpPr/>
            <p:nvPr/>
          </p:nvSpPr>
          <p:spPr>
            <a:xfrm>
              <a:off x="0" y="0"/>
              <a:ext cx="4458901" cy="1620834"/>
            </a:xfrm>
            <a:custGeom>
              <a:avLst/>
              <a:gdLst/>
              <a:ahLst/>
              <a:cxnLst/>
              <a:rect l="l" t="t" r="r" b="b"/>
              <a:pathLst>
                <a:path w="4458901" h="1620834">
                  <a:moveTo>
                    <a:pt x="23322" y="0"/>
                  </a:moveTo>
                  <a:lnTo>
                    <a:pt x="4435579" y="0"/>
                  </a:lnTo>
                  <a:cubicBezTo>
                    <a:pt x="4448459" y="0"/>
                    <a:pt x="4458901" y="10442"/>
                    <a:pt x="4458901" y="23322"/>
                  </a:cubicBezTo>
                  <a:lnTo>
                    <a:pt x="4458901" y="1597512"/>
                  </a:lnTo>
                  <a:cubicBezTo>
                    <a:pt x="4458901" y="1610392"/>
                    <a:pt x="4448459" y="1620834"/>
                    <a:pt x="4435579" y="1620834"/>
                  </a:cubicBezTo>
                  <a:lnTo>
                    <a:pt x="23322" y="1620834"/>
                  </a:lnTo>
                  <a:cubicBezTo>
                    <a:pt x="10442" y="1620834"/>
                    <a:pt x="0" y="1610392"/>
                    <a:pt x="0" y="1597512"/>
                  </a:cubicBezTo>
                  <a:lnTo>
                    <a:pt x="0" y="23322"/>
                  </a:lnTo>
                  <a:cubicBezTo>
                    <a:pt x="0" y="10442"/>
                    <a:pt x="10442" y="0"/>
                    <a:pt x="23322" y="0"/>
                  </a:cubicBezTo>
                  <a:close/>
                </a:path>
              </a:pathLst>
            </a:custGeom>
            <a:solidFill>
              <a:srgbClr val="F5F5F5"/>
            </a:solidFill>
          </p:spPr>
          <p:txBody>
            <a:bodyPr/>
            <a:lstStyle/>
            <a:p>
              <a:endParaRPr lang="en-IN"/>
            </a:p>
          </p:txBody>
        </p:sp>
        <p:sp>
          <p:nvSpPr>
            <p:cNvPr id="14" name="TextBox 14"/>
            <p:cNvSpPr txBox="1"/>
            <p:nvPr/>
          </p:nvSpPr>
          <p:spPr>
            <a:xfrm>
              <a:off x="0" y="-28575"/>
              <a:ext cx="4458901" cy="1649409"/>
            </a:xfrm>
            <a:prstGeom prst="rect">
              <a:avLst/>
            </a:prstGeom>
          </p:spPr>
          <p:txBody>
            <a:bodyPr lIns="50800" tIns="50800" rIns="50800" bIns="50800" rtlCol="0" anchor="ctr"/>
            <a:lstStyle/>
            <a:p>
              <a:pPr algn="ctr">
                <a:lnSpc>
                  <a:spcPts val="1869"/>
                </a:lnSpc>
              </a:pPr>
              <a:endParaRPr/>
            </a:p>
          </p:txBody>
        </p:sp>
      </p:grpSp>
      <p:sp>
        <p:nvSpPr>
          <p:cNvPr id="15" name="TextBox 15"/>
          <p:cNvSpPr txBox="1"/>
          <p:nvPr/>
        </p:nvSpPr>
        <p:spPr>
          <a:xfrm>
            <a:off x="3340039" y="980441"/>
            <a:ext cx="11607922" cy="1642110"/>
          </a:xfrm>
          <a:prstGeom prst="rect">
            <a:avLst/>
          </a:prstGeom>
        </p:spPr>
        <p:txBody>
          <a:bodyPr lIns="0" tIns="0" rIns="0" bIns="0" rtlCol="0" anchor="t">
            <a:spAutoFit/>
          </a:bodyPr>
          <a:lstStyle/>
          <a:p>
            <a:pPr algn="ctr">
              <a:lnSpc>
                <a:spcPts val="5984"/>
              </a:lnSpc>
            </a:pPr>
            <a:r>
              <a:rPr lang="en-US" sz="5699">
                <a:solidFill>
                  <a:srgbClr val="FEFFFF"/>
                </a:solidFill>
                <a:latin typeface="Copperplate Gothic 32 AB"/>
              </a:rPr>
              <a:t>LIMITATION </a:t>
            </a:r>
          </a:p>
          <a:p>
            <a:pPr algn="ctr">
              <a:lnSpc>
                <a:spcPts val="5984"/>
              </a:lnSpc>
            </a:pPr>
            <a:endParaRPr lang="en-US" sz="5699">
              <a:solidFill>
                <a:srgbClr val="FEFFFF"/>
              </a:solidFill>
              <a:latin typeface="Copperplate Gothic 32 AB"/>
            </a:endParaRPr>
          </a:p>
        </p:txBody>
      </p:sp>
      <p:sp>
        <p:nvSpPr>
          <p:cNvPr id="16" name="TextBox 16"/>
          <p:cNvSpPr txBox="1"/>
          <p:nvPr/>
        </p:nvSpPr>
        <p:spPr>
          <a:xfrm>
            <a:off x="439995" y="4054030"/>
            <a:ext cx="16819305" cy="4509134"/>
          </a:xfrm>
          <a:prstGeom prst="rect">
            <a:avLst/>
          </a:prstGeom>
        </p:spPr>
        <p:txBody>
          <a:bodyPr lIns="0" tIns="0" rIns="0" bIns="0" rtlCol="0" anchor="t">
            <a:spAutoFit/>
          </a:bodyPr>
          <a:lstStyle/>
          <a:p>
            <a:pPr marL="777248" lvl="1" indent="-388624" algn="just">
              <a:lnSpc>
                <a:spcPts val="5040"/>
              </a:lnSpc>
              <a:buFont typeface="Arial"/>
              <a:buChar char="•"/>
            </a:pPr>
            <a:r>
              <a:rPr lang="en-US" sz="3600">
                <a:solidFill>
                  <a:srgbClr val="000000"/>
                </a:solidFill>
                <a:latin typeface="Calibri (MS)"/>
              </a:rPr>
              <a:t>The possible biases or limits of the data source, which can impact how reliable the results are, are not discussed in the study.</a:t>
            </a:r>
          </a:p>
          <a:p>
            <a:pPr marL="777248" lvl="1" indent="-388624" algn="just">
              <a:lnSpc>
                <a:spcPts val="5040"/>
              </a:lnSpc>
              <a:buFont typeface="Arial"/>
              <a:buChar char="•"/>
            </a:pPr>
            <a:r>
              <a:rPr lang="en-US" sz="3600">
                <a:solidFill>
                  <a:srgbClr val="000000"/>
                </a:solidFill>
                <a:latin typeface="Calibri (MS)"/>
              </a:rPr>
              <a:t>Although the study concentrates on the examination of historical data, it does not offer any predicting insights that would be helpful for designing future marketing campaigns.</a:t>
            </a:r>
          </a:p>
          <a:p>
            <a:pPr marL="777248" lvl="1" indent="-388624" algn="just">
              <a:lnSpc>
                <a:spcPts val="5040"/>
              </a:lnSpc>
              <a:buFont typeface="Arial"/>
              <a:buChar char="•"/>
            </a:pPr>
            <a:r>
              <a:rPr lang="en-US" sz="3600">
                <a:solidFill>
                  <a:srgbClr val="000000"/>
                </a:solidFill>
                <a:latin typeface="Calibri (MS)"/>
              </a:rPr>
              <a:t>The study excludes qualitative analysis and individual brand strategy analysis, which could offer more context to the data.</a:t>
            </a:r>
          </a:p>
        </p:txBody>
      </p:sp>
    </p:spTree>
  </p:cSld>
  <p:clrMapOvr>
    <a:masterClrMapping/>
  </p:clrMapOvr>
  <p:transition>
    <p:cover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439995" y="3025061"/>
            <a:ext cx="17408009" cy="6700423"/>
            <a:chOff x="0" y="0"/>
            <a:chExt cx="4584825" cy="1764721"/>
          </a:xfrm>
        </p:grpSpPr>
        <p:sp>
          <p:nvSpPr>
            <p:cNvPr id="10" name="Freeform 10"/>
            <p:cNvSpPr/>
            <p:nvPr/>
          </p:nvSpPr>
          <p:spPr>
            <a:xfrm>
              <a:off x="0" y="0"/>
              <a:ext cx="4584826" cy="1764721"/>
            </a:xfrm>
            <a:custGeom>
              <a:avLst/>
              <a:gdLst/>
              <a:ahLst/>
              <a:cxnLst/>
              <a:rect l="l" t="t" r="r" b="b"/>
              <a:pathLst>
                <a:path w="4584826" h="1764721">
                  <a:moveTo>
                    <a:pt x="0" y="0"/>
                  </a:moveTo>
                  <a:lnTo>
                    <a:pt x="4584826" y="0"/>
                  </a:lnTo>
                  <a:lnTo>
                    <a:pt x="4584826" y="1764721"/>
                  </a:lnTo>
                  <a:lnTo>
                    <a:pt x="0" y="1764721"/>
                  </a:lnTo>
                  <a:close/>
                </a:path>
              </a:pathLst>
            </a:custGeom>
            <a:solidFill>
              <a:srgbClr val="192253"/>
            </a:solidFill>
          </p:spPr>
          <p:txBody>
            <a:bodyPr/>
            <a:lstStyle/>
            <a:p>
              <a:endParaRPr lang="en-IN"/>
            </a:p>
          </p:txBody>
        </p:sp>
        <p:sp>
          <p:nvSpPr>
            <p:cNvPr id="11" name="TextBox 11"/>
            <p:cNvSpPr txBox="1"/>
            <p:nvPr/>
          </p:nvSpPr>
          <p:spPr>
            <a:xfrm>
              <a:off x="0" y="-28575"/>
              <a:ext cx="4584825" cy="1793296"/>
            </a:xfrm>
            <a:prstGeom prst="rect">
              <a:avLst/>
            </a:prstGeom>
          </p:spPr>
          <p:txBody>
            <a:bodyPr lIns="50800" tIns="50800" rIns="50800" bIns="50800" rtlCol="0" anchor="ctr"/>
            <a:lstStyle/>
            <a:p>
              <a:pPr algn="ctr">
                <a:lnSpc>
                  <a:spcPts val="1869"/>
                </a:lnSpc>
              </a:pPr>
              <a:endParaRPr/>
            </a:p>
          </p:txBody>
        </p:sp>
      </p:grpSp>
      <p:grpSp>
        <p:nvGrpSpPr>
          <p:cNvPr id="12" name="Group 12"/>
          <p:cNvGrpSpPr/>
          <p:nvPr/>
        </p:nvGrpSpPr>
        <p:grpSpPr>
          <a:xfrm>
            <a:off x="615241" y="3298221"/>
            <a:ext cx="16929890" cy="6154103"/>
            <a:chOff x="0" y="0"/>
            <a:chExt cx="4458901" cy="1620834"/>
          </a:xfrm>
        </p:grpSpPr>
        <p:sp>
          <p:nvSpPr>
            <p:cNvPr id="13" name="Freeform 13"/>
            <p:cNvSpPr/>
            <p:nvPr/>
          </p:nvSpPr>
          <p:spPr>
            <a:xfrm>
              <a:off x="0" y="0"/>
              <a:ext cx="4458901" cy="1620834"/>
            </a:xfrm>
            <a:custGeom>
              <a:avLst/>
              <a:gdLst/>
              <a:ahLst/>
              <a:cxnLst/>
              <a:rect l="l" t="t" r="r" b="b"/>
              <a:pathLst>
                <a:path w="4458901" h="1620834">
                  <a:moveTo>
                    <a:pt x="23322" y="0"/>
                  </a:moveTo>
                  <a:lnTo>
                    <a:pt x="4435579" y="0"/>
                  </a:lnTo>
                  <a:cubicBezTo>
                    <a:pt x="4448459" y="0"/>
                    <a:pt x="4458901" y="10442"/>
                    <a:pt x="4458901" y="23322"/>
                  </a:cubicBezTo>
                  <a:lnTo>
                    <a:pt x="4458901" y="1597512"/>
                  </a:lnTo>
                  <a:cubicBezTo>
                    <a:pt x="4458901" y="1610392"/>
                    <a:pt x="4448459" y="1620834"/>
                    <a:pt x="4435579" y="1620834"/>
                  </a:cubicBezTo>
                  <a:lnTo>
                    <a:pt x="23322" y="1620834"/>
                  </a:lnTo>
                  <a:cubicBezTo>
                    <a:pt x="10442" y="1620834"/>
                    <a:pt x="0" y="1610392"/>
                    <a:pt x="0" y="1597512"/>
                  </a:cubicBezTo>
                  <a:lnTo>
                    <a:pt x="0" y="23322"/>
                  </a:lnTo>
                  <a:cubicBezTo>
                    <a:pt x="0" y="10442"/>
                    <a:pt x="10442" y="0"/>
                    <a:pt x="23322" y="0"/>
                  </a:cubicBezTo>
                  <a:close/>
                </a:path>
              </a:pathLst>
            </a:custGeom>
            <a:solidFill>
              <a:srgbClr val="F5F5F5"/>
            </a:solidFill>
          </p:spPr>
          <p:txBody>
            <a:bodyPr/>
            <a:lstStyle/>
            <a:p>
              <a:endParaRPr lang="en-IN"/>
            </a:p>
          </p:txBody>
        </p:sp>
        <p:sp>
          <p:nvSpPr>
            <p:cNvPr id="14" name="TextBox 14"/>
            <p:cNvSpPr txBox="1"/>
            <p:nvPr/>
          </p:nvSpPr>
          <p:spPr>
            <a:xfrm>
              <a:off x="0" y="-28575"/>
              <a:ext cx="4458901" cy="1649409"/>
            </a:xfrm>
            <a:prstGeom prst="rect">
              <a:avLst/>
            </a:prstGeom>
          </p:spPr>
          <p:txBody>
            <a:bodyPr lIns="50800" tIns="50800" rIns="50800" bIns="50800" rtlCol="0" anchor="ctr"/>
            <a:lstStyle/>
            <a:p>
              <a:pPr algn="just">
                <a:lnSpc>
                  <a:spcPts val="3299"/>
                </a:lnSpc>
              </a:pPr>
              <a:endParaRPr/>
            </a:p>
          </p:txBody>
        </p:sp>
      </p:grpSp>
      <p:sp>
        <p:nvSpPr>
          <p:cNvPr id="15" name="TextBox 15"/>
          <p:cNvSpPr txBox="1"/>
          <p:nvPr/>
        </p:nvSpPr>
        <p:spPr>
          <a:xfrm>
            <a:off x="3340039" y="965201"/>
            <a:ext cx="11607922" cy="1672590"/>
          </a:xfrm>
          <a:prstGeom prst="rect">
            <a:avLst/>
          </a:prstGeom>
        </p:spPr>
        <p:txBody>
          <a:bodyPr lIns="0" tIns="0" rIns="0" bIns="0" rtlCol="0" anchor="t">
            <a:spAutoFit/>
          </a:bodyPr>
          <a:lstStyle/>
          <a:p>
            <a:pPr algn="ctr">
              <a:lnSpc>
                <a:spcPts val="6194"/>
              </a:lnSpc>
            </a:pPr>
            <a:r>
              <a:rPr lang="en-US" sz="5899">
                <a:solidFill>
                  <a:srgbClr val="FEFFFF"/>
                </a:solidFill>
                <a:latin typeface="Copperplate Gothic 32 AB"/>
              </a:rPr>
              <a:t>CONCLUSION </a:t>
            </a:r>
          </a:p>
          <a:p>
            <a:pPr algn="ctr">
              <a:lnSpc>
                <a:spcPts val="5984"/>
              </a:lnSpc>
            </a:pPr>
            <a:endParaRPr lang="en-US" sz="5899">
              <a:solidFill>
                <a:srgbClr val="FEFFFF"/>
              </a:solidFill>
              <a:latin typeface="Copperplate Gothic 32 AB"/>
            </a:endParaRPr>
          </a:p>
        </p:txBody>
      </p:sp>
      <p:sp>
        <p:nvSpPr>
          <p:cNvPr id="16" name="TextBox 16"/>
          <p:cNvSpPr txBox="1"/>
          <p:nvPr/>
        </p:nvSpPr>
        <p:spPr>
          <a:xfrm>
            <a:off x="439995" y="3973325"/>
            <a:ext cx="16929890" cy="7515225"/>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Calibri (MS)"/>
              </a:rPr>
              <a:t>We conclude that the impact of Instagram varies across different industries, and each sector exhibits a distinct response to various digital marketing platforms. While Instagram has shown considerable strength in some domains, it does not uniformly outperform other platforms in every industry. </a:t>
            </a:r>
          </a:p>
          <a:p>
            <a:pPr marL="647702" lvl="1" indent="-323851" algn="just">
              <a:lnSpc>
                <a:spcPts val="4200"/>
              </a:lnSpc>
              <a:buFont typeface="Arial"/>
              <a:buChar char="•"/>
            </a:pPr>
            <a:r>
              <a:rPr lang="en-US" sz="3000">
                <a:solidFill>
                  <a:srgbClr val="000000"/>
                </a:solidFill>
                <a:latin typeface="Calibri (MS)"/>
              </a:rPr>
              <a:t>This underscores the necessity for a strategic approach in selecting the most suitable platforms for marketing</a:t>
            </a:r>
          </a:p>
          <a:p>
            <a:pPr marL="647702" lvl="1" indent="-323851" algn="just">
              <a:lnSpc>
                <a:spcPts val="4200"/>
              </a:lnSpc>
              <a:buFont typeface="Arial"/>
              <a:buChar char="•"/>
            </a:pPr>
            <a:r>
              <a:rPr lang="en-US" sz="3000">
                <a:solidFill>
                  <a:srgbClr val="000000"/>
                </a:solidFill>
                <a:latin typeface="Calibri (MS)"/>
              </a:rPr>
              <a:t>Therefore, it's crucial for marketing strategies to be adaptive and industry-specific, recognizing the strengths of Instagram where applicable, while also capitalizing on the opportunities presented by other platforms to maximize reach and sales effectively.</a:t>
            </a:r>
          </a:p>
          <a:p>
            <a:pPr algn="just">
              <a:lnSpc>
                <a:spcPts val="4200"/>
              </a:lnSpc>
            </a:pPr>
            <a:endParaRPr lang="en-US" sz="3000">
              <a:solidFill>
                <a:srgbClr val="000000"/>
              </a:solidFill>
              <a:latin typeface="Calibri (MS)"/>
            </a:endParaRPr>
          </a:p>
          <a:p>
            <a:pPr algn="just">
              <a:lnSpc>
                <a:spcPts val="4200"/>
              </a:lnSpc>
            </a:pPr>
            <a:endParaRPr lang="en-US" sz="3000">
              <a:solidFill>
                <a:srgbClr val="000000"/>
              </a:solidFill>
              <a:latin typeface="Calibri (MS)"/>
            </a:endParaRPr>
          </a:p>
          <a:p>
            <a:pPr algn="just">
              <a:lnSpc>
                <a:spcPts val="4200"/>
              </a:lnSpc>
            </a:pPr>
            <a:endParaRPr lang="en-US" sz="3000">
              <a:solidFill>
                <a:srgbClr val="000000"/>
              </a:solidFill>
              <a:latin typeface="Calibri (MS)"/>
            </a:endParaRPr>
          </a:p>
          <a:p>
            <a:pPr algn="just">
              <a:lnSpc>
                <a:spcPts val="4200"/>
              </a:lnSpc>
            </a:pPr>
            <a:endParaRPr lang="en-US" sz="3000">
              <a:solidFill>
                <a:srgbClr val="000000"/>
              </a:solidFill>
              <a:latin typeface="Calibri (MS)"/>
            </a:endParaRPr>
          </a:p>
          <a:p>
            <a:pPr algn="just">
              <a:lnSpc>
                <a:spcPts val="4200"/>
              </a:lnSpc>
            </a:pPr>
            <a:endParaRPr lang="en-US" sz="3000">
              <a:solidFill>
                <a:srgbClr val="000000"/>
              </a:solidFill>
              <a:latin typeface="Calibri (MS)"/>
            </a:endParaRPr>
          </a:p>
          <a:p>
            <a:pPr algn="just">
              <a:lnSpc>
                <a:spcPts val="4200"/>
              </a:lnSpc>
            </a:pPr>
            <a:endParaRPr lang="en-US" sz="3000">
              <a:solidFill>
                <a:srgbClr val="000000"/>
              </a:solidFill>
              <a:latin typeface="Calibri (MS)"/>
            </a:endParaRPr>
          </a:p>
        </p:txBody>
      </p:sp>
    </p:spTree>
  </p:cSld>
  <p:clrMapOvr>
    <a:masterClrMapping/>
  </p:clrMapOvr>
  <p:transition>
    <p:cover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439995" y="3025061"/>
            <a:ext cx="17408009" cy="6700423"/>
            <a:chOff x="0" y="0"/>
            <a:chExt cx="4584825" cy="1764721"/>
          </a:xfrm>
        </p:grpSpPr>
        <p:sp>
          <p:nvSpPr>
            <p:cNvPr id="10" name="Freeform 10"/>
            <p:cNvSpPr/>
            <p:nvPr/>
          </p:nvSpPr>
          <p:spPr>
            <a:xfrm>
              <a:off x="0" y="0"/>
              <a:ext cx="4584826" cy="1764721"/>
            </a:xfrm>
            <a:custGeom>
              <a:avLst/>
              <a:gdLst/>
              <a:ahLst/>
              <a:cxnLst/>
              <a:rect l="l" t="t" r="r" b="b"/>
              <a:pathLst>
                <a:path w="4584826" h="1764721">
                  <a:moveTo>
                    <a:pt x="0" y="0"/>
                  </a:moveTo>
                  <a:lnTo>
                    <a:pt x="4584826" y="0"/>
                  </a:lnTo>
                  <a:lnTo>
                    <a:pt x="4584826" y="1764721"/>
                  </a:lnTo>
                  <a:lnTo>
                    <a:pt x="0" y="1764721"/>
                  </a:lnTo>
                  <a:close/>
                </a:path>
              </a:pathLst>
            </a:custGeom>
            <a:solidFill>
              <a:srgbClr val="192253"/>
            </a:solidFill>
          </p:spPr>
          <p:txBody>
            <a:bodyPr/>
            <a:lstStyle/>
            <a:p>
              <a:endParaRPr lang="en-IN"/>
            </a:p>
          </p:txBody>
        </p:sp>
        <p:sp>
          <p:nvSpPr>
            <p:cNvPr id="11" name="TextBox 11"/>
            <p:cNvSpPr txBox="1"/>
            <p:nvPr/>
          </p:nvSpPr>
          <p:spPr>
            <a:xfrm>
              <a:off x="0" y="-28575"/>
              <a:ext cx="4584825" cy="1793296"/>
            </a:xfrm>
            <a:prstGeom prst="rect">
              <a:avLst/>
            </a:prstGeom>
          </p:spPr>
          <p:txBody>
            <a:bodyPr lIns="50800" tIns="50800" rIns="50800" bIns="50800" rtlCol="0" anchor="ctr"/>
            <a:lstStyle/>
            <a:p>
              <a:pPr algn="ctr">
                <a:lnSpc>
                  <a:spcPts val="1869"/>
                </a:lnSpc>
              </a:pPr>
              <a:endParaRPr/>
            </a:p>
          </p:txBody>
        </p:sp>
      </p:grpSp>
      <p:grpSp>
        <p:nvGrpSpPr>
          <p:cNvPr id="12" name="Group 12"/>
          <p:cNvGrpSpPr/>
          <p:nvPr/>
        </p:nvGrpSpPr>
        <p:grpSpPr>
          <a:xfrm>
            <a:off x="615241" y="3298221"/>
            <a:ext cx="16929890" cy="6154103"/>
            <a:chOff x="0" y="0"/>
            <a:chExt cx="4458901" cy="1620834"/>
          </a:xfrm>
        </p:grpSpPr>
        <p:sp>
          <p:nvSpPr>
            <p:cNvPr id="13" name="Freeform 13"/>
            <p:cNvSpPr/>
            <p:nvPr/>
          </p:nvSpPr>
          <p:spPr>
            <a:xfrm>
              <a:off x="0" y="0"/>
              <a:ext cx="4458901" cy="1620834"/>
            </a:xfrm>
            <a:custGeom>
              <a:avLst/>
              <a:gdLst/>
              <a:ahLst/>
              <a:cxnLst/>
              <a:rect l="l" t="t" r="r" b="b"/>
              <a:pathLst>
                <a:path w="4458901" h="1620834">
                  <a:moveTo>
                    <a:pt x="23322" y="0"/>
                  </a:moveTo>
                  <a:lnTo>
                    <a:pt x="4435579" y="0"/>
                  </a:lnTo>
                  <a:cubicBezTo>
                    <a:pt x="4448459" y="0"/>
                    <a:pt x="4458901" y="10442"/>
                    <a:pt x="4458901" y="23322"/>
                  </a:cubicBezTo>
                  <a:lnTo>
                    <a:pt x="4458901" y="1597512"/>
                  </a:lnTo>
                  <a:cubicBezTo>
                    <a:pt x="4458901" y="1610392"/>
                    <a:pt x="4448459" y="1620834"/>
                    <a:pt x="4435579" y="1620834"/>
                  </a:cubicBezTo>
                  <a:lnTo>
                    <a:pt x="23322" y="1620834"/>
                  </a:lnTo>
                  <a:cubicBezTo>
                    <a:pt x="10442" y="1620834"/>
                    <a:pt x="0" y="1610392"/>
                    <a:pt x="0" y="1597512"/>
                  </a:cubicBezTo>
                  <a:lnTo>
                    <a:pt x="0" y="23322"/>
                  </a:lnTo>
                  <a:cubicBezTo>
                    <a:pt x="0" y="10442"/>
                    <a:pt x="10442" y="0"/>
                    <a:pt x="23322" y="0"/>
                  </a:cubicBezTo>
                  <a:close/>
                </a:path>
              </a:pathLst>
            </a:custGeom>
            <a:solidFill>
              <a:srgbClr val="F5F5F5"/>
            </a:solidFill>
          </p:spPr>
          <p:txBody>
            <a:bodyPr/>
            <a:lstStyle/>
            <a:p>
              <a:endParaRPr lang="en-IN"/>
            </a:p>
          </p:txBody>
        </p:sp>
        <p:sp>
          <p:nvSpPr>
            <p:cNvPr id="14" name="TextBox 14"/>
            <p:cNvSpPr txBox="1"/>
            <p:nvPr/>
          </p:nvSpPr>
          <p:spPr>
            <a:xfrm>
              <a:off x="0" y="-28575"/>
              <a:ext cx="4458901" cy="1649409"/>
            </a:xfrm>
            <a:prstGeom prst="rect">
              <a:avLst/>
            </a:prstGeom>
          </p:spPr>
          <p:txBody>
            <a:bodyPr lIns="50800" tIns="50800" rIns="50800" bIns="50800" rtlCol="0" anchor="ctr"/>
            <a:lstStyle/>
            <a:p>
              <a:pPr algn="just">
                <a:lnSpc>
                  <a:spcPts val="3299"/>
                </a:lnSpc>
              </a:pPr>
              <a:endParaRPr/>
            </a:p>
          </p:txBody>
        </p:sp>
      </p:grpSp>
      <p:sp>
        <p:nvSpPr>
          <p:cNvPr id="15" name="TextBox 15"/>
          <p:cNvSpPr txBox="1"/>
          <p:nvPr/>
        </p:nvSpPr>
        <p:spPr>
          <a:xfrm>
            <a:off x="3340039" y="1000125"/>
            <a:ext cx="11607922" cy="922020"/>
          </a:xfrm>
          <a:prstGeom prst="rect">
            <a:avLst/>
          </a:prstGeom>
        </p:spPr>
        <p:txBody>
          <a:bodyPr lIns="0" tIns="0" rIns="0" bIns="0" rtlCol="0" anchor="t">
            <a:spAutoFit/>
          </a:bodyPr>
          <a:lstStyle/>
          <a:p>
            <a:pPr algn="ctr">
              <a:lnSpc>
                <a:spcPts val="6194"/>
              </a:lnSpc>
            </a:pPr>
            <a:r>
              <a:rPr lang="en-US" sz="5899">
                <a:solidFill>
                  <a:srgbClr val="FEFFFF"/>
                </a:solidFill>
                <a:latin typeface="Copperplate Gothic 32 AB"/>
              </a:rPr>
              <a:t>PROPOSED NEXT STEP</a:t>
            </a:r>
          </a:p>
        </p:txBody>
      </p:sp>
      <p:sp>
        <p:nvSpPr>
          <p:cNvPr id="16" name="TextBox 16"/>
          <p:cNvSpPr txBox="1"/>
          <p:nvPr/>
        </p:nvSpPr>
        <p:spPr>
          <a:xfrm>
            <a:off x="439995" y="3963800"/>
            <a:ext cx="16929890" cy="9345930"/>
          </a:xfrm>
          <a:prstGeom prst="rect">
            <a:avLst/>
          </a:prstGeom>
        </p:spPr>
        <p:txBody>
          <a:bodyPr lIns="0" tIns="0" rIns="0" bIns="0" rtlCol="0" anchor="t">
            <a:spAutoFit/>
          </a:bodyPr>
          <a:lstStyle/>
          <a:p>
            <a:pPr algn="just">
              <a:lnSpc>
                <a:spcPts val="4620"/>
              </a:lnSpc>
            </a:pPr>
            <a:r>
              <a:rPr lang="en-US" sz="3300">
                <a:solidFill>
                  <a:srgbClr val="000000"/>
                </a:solidFill>
                <a:latin typeface="Calibri (MS) Bold"/>
              </a:rPr>
              <a:t>       Cross-Platform Interaction Effects:</a:t>
            </a:r>
          </a:p>
          <a:p>
            <a:pPr marL="712470" lvl="1" indent="-356235" algn="just">
              <a:lnSpc>
                <a:spcPts val="4620"/>
              </a:lnSpc>
              <a:buFont typeface="Arial"/>
              <a:buChar char="•"/>
            </a:pPr>
            <a:r>
              <a:rPr lang="en-US" sz="3300">
                <a:solidFill>
                  <a:srgbClr val="000000"/>
                </a:solidFill>
                <a:latin typeface="Calibri (MS)"/>
              </a:rPr>
              <a:t>Explore how the presence on one platform influences performance on another.</a:t>
            </a:r>
          </a:p>
          <a:p>
            <a:pPr marL="712470" lvl="1" indent="-356235" algn="just">
              <a:lnSpc>
                <a:spcPts val="4620"/>
              </a:lnSpc>
              <a:buFont typeface="Arial"/>
              <a:buChar char="•"/>
            </a:pPr>
            <a:r>
              <a:rPr lang="en-US" sz="3300">
                <a:solidFill>
                  <a:srgbClr val="000000"/>
                </a:solidFill>
                <a:latin typeface="Calibri (MS)"/>
              </a:rPr>
              <a:t>Investigate the synergy between multiple platforms in a single marketing strategy</a:t>
            </a:r>
          </a:p>
          <a:p>
            <a:pPr algn="just">
              <a:lnSpc>
                <a:spcPts val="4620"/>
              </a:lnSpc>
            </a:pPr>
            <a:endParaRPr lang="en-US" sz="3300">
              <a:solidFill>
                <a:srgbClr val="000000"/>
              </a:solidFill>
              <a:latin typeface="Calibri (MS)"/>
            </a:endParaRPr>
          </a:p>
          <a:p>
            <a:pPr algn="just">
              <a:lnSpc>
                <a:spcPts val="4620"/>
              </a:lnSpc>
            </a:pPr>
            <a:r>
              <a:rPr lang="en-US" sz="3300">
                <a:solidFill>
                  <a:srgbClr val="000000"/>
                </a:solidFill>
                <a:latin typeface="Calibri (MS)"/>
              </a:rPr>
              <a:t>       </a:t>
            </a:r>
            <a:r>
              <a:rPr lang="en-US" sz="3300">
                <a:solidFill>
                  <a:srgbClr val="000000"/>
                </a:solidFill>
                <a:latin typeface="Calibri (MS) Bold"/>
              </a:rPr>
              <a:t>Real-Time Data Analysis:</a:t>
            </a:r>
          </a:p>
          <a:p>
            <a:pPr marL="712470" lvl="1" indent="-356235" algn="just">
              <a:lnSpc>
                <a:spcPts val="4620"/>
              </a:lnSpc>
              <a:buFont typeface="Arial"/>
              <a:buChar char="•"/>
            </a:pPr>
            <a:r>
              <a:rPr lang="en-US" sz="3300">
                <a:solidFill>
                  <a:srgbClr val="000000"/>
                </a:solidFill>
                <a:latin typeface="Calibri (MS)"/>
              </a:rPr>
              <a:t>Implement a real-time data analysis component to provide more timely insights.</a:t>
            </a:r>
          </a:p>
          <a:p>
            <a:pPr marL="712470" lvl="1" indent="-356235" algn="just">
              <a:lnSpc>
                <a:spcPts val="4620"/>
              </a:lnSpc>
              <a:buFont typeface="Arial"/>
              <a:buChar char="•"/>
            </a:pPr>
            <a:r>
              <a:rPr lang="en-US" sz="3300">
                <a:solidFill>
                  <a:srgbClr val="000000"/>
                </a:solidFill>
                <a:latin typeface="Calibri (MS)"/>
              </a:rPr>
              <a:t>Utilize social media listening tools to gather and analyze data in real-time.</a:t>
            </a:r>
          </a:p>
          <a:p>
            <a:pPr algn="just">
              <a:lnSpc>
                <a:spcPts val="4620"/>
              </a:lnSpc>
            </a:pPr>
            <a:endParaRPr lang="en-US" sz="3300">
              <a:solidFill>
                <a:srgbClr val="000000"/>
              </a:solidFill>
              <a:latin typeface="Calibri (MS)"/>
            </a:endParaRPr>
          </a:p>
          <a:p>
            <a:pPr algn="just">
              <a:lnSpc>
                <a:spcPts val="4620"/>
              </a:lnSpc>
            </a:pPr>
            <a:endParaRPr lang="en-US" sz="3300">
              <a:solidFill>
                <a:srgbClr val="000000"/>
              </a:solidFill>
              <a:latin typeface="Calibri (MS)"/>
            </a:endParaRPr>
          </a:p>
          <a:p>
            <a:pPr algn="just">
              <a:lnSpc>
                <a:spcPts val="4620"/>
              </a:lnSpc>
            </a:pPr>
            <a:endParaRPr lang="en-US" sz="3300">
              <a:solidFill>
                <a:srgbClr val="000000"/>
              </a:solidFill>
              <a:latin typeface="Calibri (MS)"/>
            </a:endParaRPr>
          </a:p>
          <a:p>
            <a:pPr algn="just">
              <a:lnSpc>
                <a:spcPts val="4620"/>
              </a:lnSpc>
            </a:pPr>
            <a:endParaRPr lang="en-US" sz="3300">
              <a:solidFill>
                <a:srgbClr val="000000"/>
              </a:solidFill>
              <a:latin typeface="Calibri (MS)"/>
            </a:endParaRPr>
          </a:p>
          <a:p>
            <a:pPr algn="just">
              <a:lnSpc>
                <a:spcPts val="4620"/>
              </a:lnSpc>
            </a:pPr>
            <a:endParaRPr lang="en-US" sz="3300">
              <a:solidFill>
                <a:srgbClr val="000000"/>
              </a:solidFill>
              <a:latin typeface="Calibri (MS)"/>
            </a:endParaRPr>
          </a:p>
          <a:p>
            <a:pPr algn="just">
              <a:lnSpc>
                <a:spcPts val="4620"/>
              </a:lnSpc>
            </a:pPr>
            <a:endParaRPr lang="en-US" sz="3300">
              <a:solidFill>
                <a:srgbClr val="000000"/>
              </a:solidFill>
              <a:latin typeface="Calibri (MS)"/>
            </a:endParaRPr>
          </a:p>
          <a:p>
            <a:pPr algn="just">
              <a:lnSpc>
                <a:spcPts val="4620"/>
              </a:lnSpc>
            </a:pPr>
            <a:endParaRPr lang="en-US" sz="3300">
              <a:solidFill>
                <a:srgbClr val="000000"/>
              </a:solidFill>
              <a:latin typeface="Calibri (MS)"/>
            </a:endParaRPr>
          </a:p>
          <a:p>
            <a:pPr algn="just">
              <a:lnSpc>
                <a:spcPts val="4620"/>
              </a:lnSpc>
            </a:pPr>
            <a:endParaRPr lang="en-US" sz="3300">
              <a:solidFill>
                <a:srgbClr val="000000"/>
              </a:solidFill>
              <a:latin typeface="Calibri (MS)"/>
            </a:endParaRPr>
          </a:p>
          <a:p>
            <a:pPr algn="just">
              <a:lnSpc>
                <a:spcPts val="4620"/>
              </a:lnSpc>
            </a:pPr>
            <a:endParaRPr lang="en-US" sz="3300">
              <a:solidFill>
                <a:srgbClr val="000000"/>
              </a:solidFill>
              <a:latin typeface="Calibri (MS)"/>
            </a:endParaRPr>
          </a:p>
        </p:txBody>
      </p:sp>
    </p:spTree>
  </p:cSld>
  <p:clrMapOvr>
    <a:masterClrMapping/>
  </p:clrMapOvr>
  <p:transition>
    <p:cover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IN"/>
          </a:p>
        </p:txBody>
      </p:sp>
      <p:sp>
        <p:nvSpPr>
          <p:cNvPr id="3" name="AutoShape 3"/>
          <p:cNvSpPr/>
          <p:nvPr/>
        </p:nvSpPr>
        <p:spPr>
          <a:xfrm flipH="1" flipV="1">
            <a:off x="3838598" y="6633699"/>
            <a:ext cx="10610804" cy="0"/>
          </a:xfrm>
          <a:prstGeom prst="line">
            <a:avLst/>
          </a:prstGeom>
          <a:ln w="76200" cap="flat">
            <a:solidFill>
              <a:srgbClr val="F5F5F5"/>
            </a:solidFill>
            <a:prstDash val="solid"/>
            <a:headEnd type="none" w="sm" len="sm"/>
            <a:tailEnd type="none" w="sm" len="sm"/>
          </a:ln>
        </p:spPr>
        <p:txBody>
          <a:bodyPr/>
          <a:lstStyle/>
          <a:p>
            <a:endParaRPr lang="en-IN"/>
          </a:p>
        </p:txBody>
      </p:sp>
      <p:sp>
        <p:nvSpPr>
          <p:cNvPr id="4" name="TextBox 4"/>
          <p:cNvSpPr txBox="1"/>
          <p:nvPr/>
        </p:nvSpPr>
        <p:spPr>
          <a:xfrm>
            <a:off x="2641171" y="4682900"/>
            <a:ext cx="13005658" cy="1432443"/>
          </a:xfrm>
          <a:prstGeom prst="rect">
            <a:avLst/>
          </a:prstGeom>
        </p:spPr>
        <p:txBody>
          <a:bodyPr lIns="0" tIns="0" rIns="0" bIns="0" rtlCol="0" anchor="t">
            <a:spAutoFit/>
          </a:bodyPr>
          <a:lstStyle/>
          <a:p>
            <a:pPr algn="ctr">
              <a:lnSpc>
                <a:spcPts val="11044"/>
              </a:lnSpc>
            </a:pPr>
            <a:r>
              <a:rPr lang="en-US" sz="10040" spc="321">
                <a:solidFill>
                  <a:srgbClr val="FFFFFF"/>
                </a:solidFill>
                <a:latin typeface="Days"/>
              </a:rPr>
              <a:t>Thank you!</a:t>
            </a:r>
          </a:p>
        </p:txBody>
      </p:sp>
    </p:spTree>
  </p:cSld>
  <p:clrMapOvr>
    <a:masterClrMapping/>
  </p:clrMapOvr>
  <p:transition>
    <p:cover di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4763548" y="1113196"/>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rot="5400000">
            <a:off x="6367624" y="-1904131"/>
            <a:ext cx="10287000" cy="14095263"/>
            <a:chOff x="0" y="0"/>
            <a:chExt cx="2709333" cy="3712333"/>
          </a:xfrm>
        </p:grpSpPr>
        <p:sp>
          <p:nvSpPr>
            <p:cNvPr id="4" name="Freeform 4"/>
            <p:cNvSpPr/>
            <p:nvPr/>
          </p:nvSpPr>
          <p:spPr>
            <a:xfrm>
              <a:off x="0" y="0"/>
              <a:ext cx="2709333" cy="3712333"/>
            </a:xfrm>
            <a:custGeom>
              <a:avLst/>
              <a:gdLst/>
              <a:ahLst/>
              <a:cxnLst/>
              <a:rect l="l" t="t" r="r" b="b"/>
              <a:pathLst>
                <a:path w="2709333" h="3712333">
                  <a:moveTo>
                    <a:pt x="0" y="0"/>
                  </a:moveTo>
                  <a:lnTo>
                    <a:pt x="2709333" y="0"/>
                  </a:lnTo>
                  <a:lnTo>
                    <a:pt x="2709333" y="3712333"/>
                  </a:lnTo>
                  <a:lnTo>
                    <a:pt x="0" y="3712333"/>
                  </a:lnTo>
                  <a:close/>
                </a:path>
              </a:pathLst>
            </a:custGeom>
            <a:solidFill>
              <a:srgbClr val="192253"/>
            </a:solidFill>
          </p:spPr>
          <p:txBody>
            <a:bodyPr/>
            <a:lstStyle/>
            <a:p>
              <a:endParaRPr lang="en-IN"/>
            </a:p>
          </p:txBody>
        </p:sp>
        <p:sp>
          <p:nvSpPr>
            <p:cNvPr id="5" name="TextBox 5"/>
            <p:cNvSpPr txBox="1"/>
            <p:nvPr/>
          </p:nvSpPr>
          <p:spPr>
            <a:xfrm>
              <a:off x="0" y="-28575"/>
              <a:ext cx="2709333" cy="374090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10238118" y="9785576"/>
            <a:ext cx="6862718" cy="0"/>
          </a:xfrm>
          <a:prstGeom prst="line">
            <a:avLst/>
          </a:prstGeom>
          <a:ln w="76200" cap="flat">
            <a:solidFill>
              <a:srgbClr val="C23A97"/>
            </a:solidFill>
            <a:prstDash val="solid"/>
            <a:headEnd type="none" w="sm" len="sm"/>
            <a:tailEnd type="none" w="sm" len="sm"/>
          </a:ln>
        </p:spPr>
        <p:txBody>
          <a:bodyPr/>
          <a:lstStyle/>
          <a:p>
            <a:endParaRPr lang="en-IN"/>
          </a:p>
        </p:txBody>
      </p:sp>
      <p:sp>
        <p:nvSpPr>
          <p:cNvPr id="7" name="AutoShape 7"/>
          <p:cNvSpPr/>
          <p:nvPr/>
        </p:nvSpPr>
        <p:spPr>
          <a:xfrm flipH="1">
            <a:off x="5397650" y="1515739"/>
            <a:ext cx="8347436" cy="0"/>
          </a:xfrm>
          <a:prstGeom prst="line">
            <a:avLst/>
          </a:prstGeom>
          <a:ln w="76200" cap="flat">
            <a:solidFill>
              <a:srgbClr val="F5F5F5"/>
            </a:solidFill>
            <a:prstDash val="solid"/>
            <a:headEnd type="none" w="sm" len="sm"/>
            <a:tailEnd type="none" w="sm" len="sm"/>
          </a:ln>
        </p:spPr>
        <p:txBody>
          <a:bodyPr/>
          <a:lstStyle/>
          <a:p>
            <a:endParaRPr lang="en-IN"/>
          </a:p>
        </p:txBody>
      </p:sp>
      <p:sp>
        <p:nvSpPr>
          <p:cNvPr id="8" name="TextBox 8"/>
          <p:cNvSpPr txBox="1"/>
          <p:nvPr/>
        </p:nvSpPr>
        <p:spPr>
          <a:xfrm>
            <a:off x="5397650" y="1979911"/>
            <a:ext cx="11861650" cy="2697671"/>
          </a:xfrm>
          <a:prstGeom prst="rect">
            <a:avLst/>
          </a:prstGeom>
        </p:spPr>
        <p:txBody>
          <a:bodyPr lIns="0" tIns="0" rIns="0" bIns="0" rtlCol="0" anchor="t">
            <a:spAutoFit/>
          </a:bodyPr>
          <a:lstStyle/>
          <a:p>
            <a:pPr>
              <a:lnSpc>
                <a:spcPts val="5291"/>
              </a:lnSpc>
            </a:pPr>
            <a:r>
              <a:rPr lang="en-US" sz="3599">
                <a:solidFill>
                  <a:srgbClr val="FFFFFF"/>
                </a:solidFill>
                <a:latin typeface="Calibri (MS) Bold Italics"/>
              </a:rPr>
              <a:t>“Analyzing the Effectiveness of Digital Marketing Platforms in Driving Sales and  Customer Reach: A Comparative Study of Instagram and Alternative Platforms.”  </a:t>
            </a:r>
          </a:p>
          <a:p>
            <a:pPr>
              <a:lnSpc>
                <a:spcPts val="5144"/>
              </a:lnSpc>
            </a:pPr>
            <a:endParaRPr lang="en-US" sz="3599">
              <a:solidFill>
                <a:srgbClr val="FFFFFF"/>
              </a:solidFill>
              <a:latin typeface="Calibri (MS) Bold Italics"/>
            </a:endParaRPr>
          </a:p>
        </p:txBody>
      </p:sp>
      <p:sp>
        <p:nvSpPr>
          <p:cNvPr id="9" name="TextBox 9"/>
          <p:cNvSpPr txBox="1"/>
          <p:nvPr/>
        </p:nvSpPr>
        <p:spPr>
          <a:xfrm>
            <a:off x="2679211" y="474986"/>
            <a:ext cx="12641315" cy="1002653"/>
          </a:xfrm>
          <a:prstGeom prst="rect">
            <a:avLst/>
          </a:prstGeom>
        </p:spPr>
        <p:txBody>
          <a:bodyPr lIns="0" tIns="0" rIns="0" bIns="0" rtlCol="0" anchor="t">
            <a:spAutoFit/>
          </a:bodyPr>
          <a:lstStyle/>
          <a:p>
            <a:pPr algn="ctr">
              <a:lnSpc>
                <a:spcPts val="8260"/>
              </a:lnSpc>
            </a:pPr>
            <a:r>
              <a:rPr lang="en-US" sz="5900">
                <a:solidFill>
                  <a:srgbClr val="FFFFFF"/>
                </a:solidFill>
                <a:latin typeface="Canva Sans Bold"/>
              </a:rPr>
              <a:t>Problem Statement</a:t>
            </a:r>
          </a:p>
        </p:txBody>
      </p:sp>
      <p:sp>
        <p:nvSpPr>
          <p:cNvPr id="10" name="TextBox 10"/>
          <p:cNvSpPr txBox="1"/>
          <p:nvPr/>
        </p:nvSpPr>
        <p:spPr>
          <a:xfrm>
            <a:off x="5397650" y="4627729"/>
            <a:ext cx="11703186" cy="2014742"/>
          </a:xfrm>
          <a:prstGeom prst="rect">
            <a:avLst/>
          </a:prstGeom>
        </p:spPr>
        <p:txBody>
          <a:bodyPr lIns="0" tIns="0" rIns="0" bIns="0" rtlCol="0" anchor="t">
            <a:spAutoFit/>
          </a:bodyPr>
          <a:lstStyle/>
          <a:p>
            <a:pPr algn="just">
              <a:lnSpc>
                <a:spcPts val="3926"/>
              </a:lnSpc>
            </a:pPr>
            <a:r>
              <a:rPr lang="en-US" sz="2804">
                <a:solidFill>
                  <a:srgbClr val="FFFFFF"/>
                </a:solidFill>
                <a:latin typeface="Calibri (MS)"/>
              </a:rPr>
              <a:t>Social media platforms have become essential tools for boosting sales and return on investment in various industries in today's society. This presentation will explore how social media influences five important sectors: Entertainment, Travel and Hospitality, Food and Beverage and Education.</a:t>
            </a:r>
          </a:p>
        </p:txBody>
      </p:sp>
      <p:sp>
        <p:nvSpPr>
          <p:cNvPr id="11" name="TextBox 11"/>
          <p:cNvSpPr txBox="1"/>
          <p:nvPr/>
        </p:nvSpPr>
        <p:spPr>
          <a:xfrm>
            <a:off x="5397650" y="7298055"/>
            <a:ext cx="11703186" cy="2033905"/>
          </a:xfrm>
          <a:prstGeom prst="rect">
            <a:avLst/>
          </a:prstGeom>
        </p:spPr>
        <p:txBody>
          <a:bodyPr lIns="0" tIns="0" rIns="0" bIns="0" rtlCol="0" anchor="t">
            <a:spAutoFit/>
          </a:bodyPr>
          <a:lstStyle/>
          <a:p>
            <a:pPr algn="just">
              <a:lnSpc>
                <a:spcPts val="3919"/>
              </a:lnSpc>
            </a:pPr>
            <a:r>
              <a:rPr lang="en-US" sz="2799">
                <a:solidFill>
                  <a:srgbClr val="FFFFFF"/>
                </a:solidFill>
                <a:latin typeface="Calibri (MS)"/>
              </a:rPr>
              <a:t>Statistical tests such as hypothesis testing, involving ANOVA, One Sample T-Testing and Paired Testing are used to identify significant differences and relationships between the variables of interest. </a:t>
            </a:r>
          </a:p>
          <a:p>
            <a:pPr algn="just">
              <a:lnSpc>
                <a:spcPts val="3919"/>
              </a:lnSpc>
            </a:pPr>
            <a:endParaRPr lang="en-US" sz="2799">
              <a:solidFill>
                <a:srgbClr val="FFFFFF"/>
              </a:solidFill>
              <a:latin typeface="Calibri (MS)"/>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4763548" y="1113196"/>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rot="5400000">
            <a:off x="6096869" y="-1904131"/>
            <a:ext cx="10287000" cy="14095263"/>
            <a:chOff x="0" y="0"/>
            <a:chExt cx="2709333" cy="3712333"/>
          </a:xfrm>
        </p:grpSpPr>
        <p:sp>
          <p:nvSpPr>
            <p:cNvPr id="4" name="Freeform 4"/>
            <p:cNvSpPr/>
            <p:nvPr/>
          </p:nvSpPr>
          <p:spPr>
            <a:xfrm>
              <a:off x="0" y="0"/>
              <a:ext cx="2709333" cy="3712333"/>
            </a:xfrm>
            <a:custGeom>
              <a:avLst/>
              <a:gdLst/>
              <a:ahLst/>
              <a:cxnLst/>
              <a:rect l="l" t="t" r="r" b="b"/>
              <a:pathLst>
                <a:path w="2709333" h="3712333">
                  <a:moveTo>
                    <a:pt x="0" y="0"/>
                  </a:moveTo>
                  <a:lnTo>
                    <a:pt x="2709333" y="0"/>
                  </a:lnTo>
                  <a:lnTo>
                    <a:pt x="2709333" y="3712333"/>
                  </a:lnTo>
                  <a:lnTo>
                    <a:pt x="0" y="3712333"/>
                  </a:lnTo>
                  <a:close/>
                </a:path>
              </a:pathLst>
            </a:custGeom>
            <a:solidFill>
              <a:srgbClr val="192253"/>
            </a:solidFill>
          </p:spPr>
          <p:txBody>
            <a:bodyPr/>
            <a:lstStyle/>
            <a:p>
              <a:endParaRPr lang="en-IN"/>
            </a:p>
          </p:txBody>
        </p:sp>
        <p:sp>
          <p:nvSpPr>
            <p:cNvPr id="5" name="TextBox 5"/>
            <p:cNvSpPr txBox="1"/>
            <p:nvPr/>
          </p:nvSpPr>
          <p:spPr>
            <a:xfrm>
              <a:off x="0" y="-28575"/>
              <a:ext cx="2709333" cy="374090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10396582" y="617861"/>
            <a:ext cx="6862718" cy="0"/>
          </a:xfrm>
          <a:prstGeom prst="line">
            <a:avLst/>
          </a:prstGeom>
          <a:ln w="76200" cap="flat">
            <a:solidFill>
              <a:srgbClr val="C23A97"/>
            </a:solidFill>
            <a:prstDash val="solid"/>
            <a:headEnd type="none" w="sm" len="sm"/>
            <a:tailEnd type="none" w="sm" len="sm"/>
          </a:ln>
        </p:spPr>
        <p:txBody>
          <a:bodyPr/>
          <a:lstStyle/>
          <a:p>
            <a:endParaRPr lang="en-IN"/>
          </a:p>
        </p:txBody>
      </p:sp>
      <p:sp>
        <p:nvSpPr>
          <p:cNvPr id="7" name="AutoShape 7"/>
          <p:cNvSpPr/>
          <p:nvPr/>
        </p:nvSpPr>
        <p:spPr>
          <a:xfrm flipH="1">
            <a:off x="5397650" y="1515739"/>
            <a:ext cx="8347436" cy="0"/>
          </a:xfrm>
          <a:prstGeom prst="line">
            <a:avLst/>
          </a:prstGeom>
          <a:ln w="76200" cap="flat">
            <a:solidFill>
              <a:srgbClr val="F5F5F5"/>
            </a:solidFill>
            <a:prstDash val="solid"/>
            <a:headEnd type="none" w="sm" len="sm"/>
            <a:tailEnd type="none" w="sm" len="sm"/>
          </a:ln>
        </p:spPr>
        <p:txBody>
          <a:bodyPr/>
          <a:lstStyle/>
          <a:p>
            <a:endParaRPr lang="en-IN"/>
          </a:p>
        </p:txBody>
      </p:sp>
      <p:sp>
        <p:nvSpPr>
          <p:cNvPr id="8" name="TextBox 8"/>
          <p:cNvSpPr txBox="1"/>
          <p:nvPr/>
        </p:nvSpPr>
        <p:spPr>
          <a:xfrm>
            <a:off x="4454231" y="2376491"/>
            <a:ext cx="13572276" cy="6744843"/>
          </a:xfrm>
          <a:prstGeom prst="rect">
            <a:avLst/>
          </a:prstGeom>
        </p:spPr>
        <p:txBody>
          <a:bodyPr lIns="0" tIns="0" rIns="0" bIns="0" rtlCol="0" anchor="t">
            <a:spAutoFit/>
          </a:bodyPr>
          <a:lstStyle/>
          <a:p>
            <a:pPr marL="712470" lvl="1" indent="-356235" algn="just">
              <a:lnSpc>
                <a:spcPts val="4851"/>
              </a:lnSpc>
              <a:buFont typeface="Arial"/>
              <a:buChar char="•"/>
            </a:pPr>
            <a:r>
              <a:rPr lang="en-US" sz="3300">
                <a:solidFill>
                  <a:srgbClr val="FFFFFF"/>
                </a:solidFill>
                <a:latin typeface="Calibri (MS)"/>
              </a:rPr>
              <a:t>To examine how the industries use social media platforms for digital marketing are doing in terms of sales and customer engagement.</a:t>
            </a:r>
          </a:p>
          <a:p>
            <a:pPr algn="just">
              <a:lnSpc>
                <a:spcPts val="4851"/>
              </a:lnSpc>
            </a:pPr>
            <a:endParaRPr lang="en-US" sz="3300">
              <a:solidFill>
                <a:srgbClr val="FFFFFF"/>
              </a:solidFill>
              <a:latin typeface="Calibri (MS)"/>
            </a:endParaRPr>
          </a:p>
          <a:p>
            <a:pPr marL="712470" lvl="1" indent="-356235" algn="just">
              <a:lnSpc>
                <a:spcPts val="4851"/>
              </a:lnSpc>
              <a:buFont typeface="Arial"/>
              <a:buChar char="•"/>
            </a:pPr>
            <a:r>
              <a:rPr lang="en-US" sz="3300">
                <a:solidFill>
                  <a:srgbClr val="FFFFFF"/>
                </a:solidFill>
                <a:latin typeface="Calibri (MS)"/>
              </a:rPr>
              <a:t>Using different statistical testings, we hope to analyse the statistical significance of changes in sales and consumer reach between Instagram and other platforms.</a:t>
            </a:r>
          </a:p>
          <a:p>
            <a:pPr algn="just">
              <a:lnSpc>
                <a:spcPts val="4851"/>
              </a:lnSpc>
            </a:pPr>
            <a:endParaRPr lang="en-US" sz="3300">
              <a:solidFill>
                <a:srgbClr val="FFFFFF"/>
              </a:solidFill>
              <a:latin typeface="Calibri (MS)"/>
            </a:endParaRPr>
          </a:p>
          <a:p>
            <a:pPr marL="712470" lvl="1" indent="-356235" algn="just">
              <a:lnSpc>
                <a:spcPts val="4851"/>
              </a:lnSpc>
              <a:buFont typeface="Arial"/>
              <a:buChar char="•"/>
            </a:pPr>
            <a:r>
              <a:rPr lang="en-US" sz="3300">
                <a:solidFill>
                  <a:srgbClr val="FFFFFF"/>
                </a:solidFill>
                <a:latin typeface="Calibri (MS)"/>
              </a:rPr>
              <a:t>Scope of the project is to use engineering probability and statistics ideas to analyse, illustrate, and visualise customer engagement and sales between Instagram and other platforms. </a:t>
            </a:r>
          </a:p>
          <a:p>
            <a:pPr algn="just">
              <a:lnSpc>
                <a:spcPts val="4851"/>
              </a:lnSpc>
            </a:pPr>
            <a:endParaRPr lang="en-US" sz="3300">
              <a:solidFill>
                <a:srgbClr val="FFFFFF"/>
              </a:solidFill>
              <a:latin typeface="Calibri (MS)"/>
            </a:endParaRPr>
          </a:p>
        </p:txBody>
      </p:sp>
      <p:sp>
        <p:nvSpPr>
          <p:cNvPr id="9" name="TextBox 9"/>
          <p:cNvSpPr txBox="1"/>
          <p:nvPr/>
        </p:nvSpPr>
        <p:spPr>
          <a:xfrm>
            <a:off x="5397650" y="474986"/>
            <a:ext cx="12641315" cy="1002653"/>
          </a:xfrm>
          <a:prstGeom prst="rect">
            <a:avLst/>
          </a:prstGeom>
        </p:spPr>
        <p:txBody>
          <a:bodyPr lIns="0" tIns="0" rIns="0" bIns="0" rtlCol="0" anchor="t">
            <a:spAutoFit/>
          </a:bodyPr>
          <a:lstStyle/>
          <a:p>
            <a:pPr>
              <a:lnSpc>
                <a:spcPts val="8260"/>
              </a:lnSpc>
            </a:pPr>
            <a:r>
              <a:rPr lang="en-US" sz="5900">
                <a:solidFill>
                  <a:srgbClr val="FFFFFF"/>
                </a:solidFill>
                <a:latin typeface="Canva Sans Bold"/>
              </a:rPr>
              <a:t>Project Goal</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372147"/>
            <a:ext cx="18302415" cy="6018193"/>
            <a:chOff x="0" y="0"/>
            <a:chExt cx="4820389" cy="1585039"/>
          </a:xfrm>
        </p:grpSpPr>
        <p:sp>
          <p:nvSpPr>
            <p:cNvPr id="4" name="Freeform 4"/>
            <p:cNvSpPr/>
            <p:nvPr/>
          </p:nvSpPr>
          <p:spPr>
            <a:xfrm>
              <a:off x="0" y="0"/>
              <a:ext cx="4820389" cy="1585039"/>
            </a:xfrm>
            <a:custGeom>
              <a:avLst/>
              <a:gdLst/>
              <a:ahLst/>
              <a:cxnLst/>
              <a:rect l="l" t="t" r="r" b="b"/>
              <a:pathLst>
                <a:path w="4820389" h="1585039">
                  <a:moveTo>
                    <a:pt x="0" y="0"/>
                  </a:moveTo>
                  <a:lnTo>
                    <a:pt x="4820389" y="0"/>
                  </a:lnTo>
                  <a:lnTo>
                    <a:pt x="4820389" y="1585039"/>
                  </a:lnTo>
                  <a:lnTo>
                    <a:pt x="0" y="1585039"/>
                  </a:lnTo>
                  <a:close/>
                </a:path>
              </a:pathLst>
            </a:custGeom>
            <a:solidFill>
              <a:srgbClr val="223289"/>
            </a:solidFill>
          </p:spPr>
          <p:txBody>
            <a:bodyPr/>
            <a:lstStyle/>
            <a:p>
              <a:endParaRPr lang="en-IN"/>
            </a:p>
          </p:txBody>
        </p:sp>
        <p:sp>
          <p:nvSpPr>
            <p:cNvPr id="5" name="TextBox 5"/>
            <p:cNvSpPr txBox="1"/>
            <p:nvPr/>
          </p:nvSpPr>
          <p:spPr>
            <a:xfrm>
              <a:off x="0" y="-28575"/>
              <a:ext cx="4820389" cy="1613614"/>
            </a:xfrm>
            <a:prstGeom prst="rect">
              <a:avLst/>
            </a:prstGeom>
          </p:spPr>
          <p:txBody>
            <a:bodyPr lIns="50800" tIns="50800" rIns="50800" bIns="50800" rtlCol="0" anchor="ctr"/>
            <a:lstStyle/>
            <a:p>
              <a:pPr algn="ctr">
                <a:lnSpc>
                  <a:spcPts val="1869"/>
                </a:lnSpc>
              </a:pPr>
              <a:endParaRPr/>
            </a:p>
          </p:txBody>
        </p:sp>
      </p:grpSp>
      <p:sp>
        <p:nvSpPr>
          <p:cNvPr id="6" name="Freeform 6"/>
          <p:cNvSpPr/>
          <p:nvPr/>
        </p:nvSpPr>
        <p:spPr>
          <a:xfrm>
            <a:off x="122443" y="2372147"/>
            <a:ext cx="8880830" cy="6018193"/>
          </a:xfrm>
          <a:custGeom>
            <a:avLst/>
            <a:gdLst/>
            <a:ahLst/>
            <a:cxnLst/>
            <a:rect l="l" t="t" r="r" b="b"/>
            <a:pathLst>
              <a:path w="8880830" h="6018193">
                <a:moveTo>
                  <a:pt x="0" y="0"/>
                </a:moveTo>
                <a:lnTo>
                  <a:pt x="8880830" y="0"/>
                </a:lnTo>
                <a:lnTo>
                  <a:pt x="8880830" y="6018194"/>
                </a:lnTo>
                <a:lnTo>
                  <a:pt x="0" y="6018194"/>
                </a:lnTo>
                <a:lnTo>
                  <a:pt x="0" y="0"/>
                </a:lnTo>
                <a:close/>
              </a:path>
            </a:pathLst>
          </a:custGeom>
          <a:blipFill>
            <a:blip r:embed="rId3"/>
            <a:stretch>
              <a:fillRect/>
            </a:stretch>
          </a:blipFill>
        </p:spPr>
        <p:txBody>
          <a:bodyPr/>
          <a:lstStyle/>
          <a:p>
            <a:endParaRPr lang="en-IN"/>
          </a:p>
        </p:txBody>
      </p:sp>
      <p:grpSp>
        <p:nvGrpSpPr>
          <p:cNvPr id="7" name="Group 7"/>
          <p:cNvGrpSpPr/>
          <p:nvPr/>
        </p:nvGrpSpPr>
        <p:grpSpPr>
          <a:xfrm>
            <a:off x="539467" y="429047"/>
            <a:ext cx="8341362" cy="1543050"/>
            <a:chOff x="0" y="0"/>
            <a:chExt cx="2196902" cy="406400"/>
          </a:xfrm>
        </p:grpSpPr>
        <p:sp>
          <p:nvSpPr>
            <p:cNvPr id="8" name="Freeform 8"/>
            <p:cNvSpPr/>
            <p:nvPr/>
          </p:nvSpPr>
          <p:spPr>
            <a:xfrm>
              <a:off x="0" y="0"/>
              <a:ext cx="2196902" cy="406400"/>
            </a:xfrm>
            <a:custGeom>
              <a:avLst/>
              <a:gdLst/>
              <a:ahLst/>
              <a:cxnLst/>
              <a:rect l="l" t="t" r="r" b="b"/>
              <a:pathLst>
                <a:path w="2196902" h="406400">
                  <a:moveTo>
                    <a:pt x="2196902" y="0"/>
                  </a:moveTo>
                  <a:lnTo>
                    <a:pt x="0" y="0"/>
                  </a:lnTo>
                  <a:lnTo>
                    <a:pt x="101600" y="203200"/>
                  </a:lnTo>
                  <a:lnTo>
                    <a:pt x="0" y="406400"/>
                  </a:lnTo>
                  <a:lnTo>
                    <a:pt x="2196902" y="406400"/>
                  </a:lnTo>
                  <a:lnTo>
                    <a:pt x="2095302" y="203200"/>
                  </a:lnTo>
                  <a:lnTo>
                    <a:pt x="2196902"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9" name="TextBox 9"/>
            <p:cNvSpPr txBox="1"/>
            <p:nvPr/>
          </p:nvSpPr>
          <p:spPr>
            <a:xfrm>
              <a:off x="88900" y="-28575"/>
              <a:ext cx="2019102" cy="434975"/>
            </a:xfrm>
            <a:prstGeom prst="rect">
              <a:avLst/>
            </a:prstGeom>
          </p:spPr>
          <p:txBody>
            <a:bodyPr lIns="50800" tIns="50800" rIns="50800" bIns="50800" rtlCol="0" anchor="ctr"/>
            <a:lstStyle/>
            <a:p>
              <a:pPr algn="ctr">
                <a:lnSpc>
                  <a:spcPts val="1869"/>
                </a:lnSpc>
              </a:pPr>
              <a:endParaRPr/>
            </a:p>
          </p:txBody>
        </p:sp>
      </p:grpSp>
      <p:grpSp>
        <p:nvGrpSpPr>
          <p:cNvPr id="10" name="Group 10"/>
          <p:cNvGrpSpPr/>
          <p:nvPr/>
        </p:nvGrpSpPr>
        <p:grpSpPr>
          <a:xfrm>
            <a:off x="244887" y="8573135"/>
            <a:ext cx="8635943" cy="1512607"/>
            <a:chOff x="0" y="0"/>
            <a:chExt cx="2274487" cy="398382"/>
          </a:xfrm>
        </p:grpSpPr>
        <p:sp>
          <p:nvSpPr>
            <p:cNvPr id="11" name="Freeform 11"/>
            <p:cNvSpPr/>
            <p:nvPr/>
          </p:nvSpPr>
          <p:spPr>
            <a:xfrm>
              <a:off x="0" y="0"/>
              <a:ext cx="2274487" cy="398382"/>
            </a:xfrm>
            <a:custGeom>
              <a:avLst/>
              <a:gdLst/>
              <a:ahLst/>
              <a:cxnLst/>
              <a:rect l="l" t="t" r="r" b="b"/>
              <a:pathLst>
                <a:path w="2274487" h="398382">
                  <a:moveTo>
                    <a:pt x="45720" y="0"/>
                  </a:moveTo>
                  <a:lnTo>
                    <a:pt x="2228767" y="0"/>
                  </a:lnTo>
                  <a:cubicBezTo>
                    <a:pt x="2254017" y="0"/>
                    <a:pt x="2274487" y="20470"/>
                    <a:pt x="2274487" y="45720"/>
                  </a:cubicBezTo>
                  <a:lnTo>
                    <a:pt x="2274487" y="352662"/>
                  </a:lnTo>
                  <a:cubicBezTo>
                    <a:pt x="2274487" y="364787"/>
                    <a:pt x="2269670" y="376417"/>
                    <a:pt x="2261096" y="384991"/>
                  </a:cubicBezTo>
                  <a:cubicBezTo>
                    <a:pt x="2252522" y="393565"/>
                    <a:pt x="2240892" y="398382"/>
                    <a:pt x="2228767" y="398382"/>
                  </a:cubicBezTo>
                  <a:lnTo>
                    <a:pt x="45720" y="398382"/>
                  </a:lnTo>
                  <a:cubicBezTo>
                    <a:pt x="20470" y="398382"/>
                    <a:pt x="0" y="377912"/>
                    <a:pt x="0" y="352662"/>
                  </a:cubicBezTo>
                  <a:lnTo>
                    <a:pt x="0" y="45720"/>
                  </a:lnTo>
                  <a:cubicBezTo>
                    <a:pt x="0" y="33595"/>
                    <a:pt x="4817" y="21965"/>
                    <a:pt x="13391" y="13391"/>
                  </a:cubicBezTo>
                  <a:cubicBezTo>
                    <a:pt x="21965" y="4817"/>
                    <a:pt x="33595" y="0"/>
                    <a:pt x="45720" y="0"/>
                  </a:cubicBezTo>
                  <a:close/>
                </a:path>
              </a:pathLst>
            </a:custGeom>
            <a:solidFill>
              <a:srgbClr val="F5F5F5"/>
            </a:solidFill>
          </p:spPr>
          <p:txBody>
            <a:bodyPr/>
            <a:lstStyle/>
            <a:p>
              <a:endParaRPr lang="en-IN"/>
            </a:p>
          </p:txBody>
        </p:sp>
        <p:sp>
          <p:nvSpPr>
            <p:cNvPr id="12" name="TextBox 12"/>
            <p:cNvSpPr txBox="1"/>
            <p:nvPr/>
          </p:nvSpPr>
          <p:spPr>
            <a:xfrm>
              <a:off x="0" y="-28575"/>
              <a:ext cx="2274487" cy="426957"/>
            </a:xfrm>
            <a:prstGeom prst="rect">
              <a:avLst/>
            </a:prstGeom>
          </p:spPr>
          <p:txBody>
            <a:bodyPr lIns="50800" tIns="50800" rIns="50800" bIns="50800" rtlCol="0" anchor="ctr"/>
            <a:lstStyle/>
            <a:p>
              <a:pPr algn="ctr">
                <a:lnSpc>
                  <a:spcPts val="1869"/>
                </a:lnSpc>
              </a:pPr>
              <a:endParaRPr/>
            </a:p>
          </p:txBody>
        </p:sp>
      </p:grpSp>
      <p:sp>
        <p:nvSpPr>
          <p:cNvPr id="13" name="Freeform 13"/>
          <p:cNvSpPr/>
          <p:nvPr/>
        </p:nvSpPr>
        <p:spPr>
          <a:xfrm>
            <a:off x="9169601" y="2372147"/>
            <a:ext cx="9000423" cy="6018193"/>
          </a:xfrm>
          <a:custGeom>
            <a:avLst/>
            <a:gdLst/>
            <a:ahLst/>
            <a:cxnLst/>
            <a:rect l="l" t="t" r="r" b="b"/>
            <a:pathLst>
              <a:path w="9000423" h="6018193">
                <a:moveTo>
                  <a:pt x="0" y="0"/>
                </a:moveTo>
                <a:lnTo>
                  <a:pt x="9000423" y="0"/>
                </a:lnTo>
                <a:lnTo>
                  <a:pt x="9000423" y="6018194"/>
                </a:lnTo>
                <a:lnTo>
                  <a:pt x="0" y="6018194"/>
                </a:lnTo>
                <a:lnTo>
                  <a:pt x="0" y="0"/>
                </a:lnTo>
                <a:close/>
              </a:path>
            </a:pathLst>
          </a:custGeom>
          <a:blipFill>
            <a:blip r:embed="rId4"/>
            <a:stretch>
              <a:fillRect/>
            </a:stretch>
          </a:blipFill>
        </p:spPr>
        <p:txBody>
          <a:bodyPr/>
          <a:lstStyle/>
          <a:p>
            <a:endParaRPr lang="en-IN"/>
          </a:p>
        </p:txBody>
      </p:sp>
      <p:grpSp>
        <p:nvGrpSpPr>
          <p:cNvPr id="14" name="Group 14"/>
          <p:cNvGrpSpPr/>
          <p:nvPr/>
        </p:nvGrpSpPr>
        <p:grpSpPr>
          <a:xfrm>
            <a:off x="9325129" y="8573135"/>
            <a:ext cx="8689368" cy="1512607"/>
            <a:chOff x="0" y="0"/>
            <a:chExt cx="2288558" cy="398382"/>
          </a:xfrm>
        </p:grpSpPr>
        <p:sp>
          <p:nvSpPr>
            <p:cNvPr id="15" name="Freeform 15"/>
            <p:cNvSpPr/>
            <p:nvPr/>
          </p:nvSpPr>
          <p:spPr>
            <a:xfrm>
              <a:off x="0" y="0"/>
              <a:ext cx="2288558" cy="398382"/>
            </a:xfrm>
            <a:custGeom>
              <a:avLst/>
              <a:gdLst/>
              <a:ahLst/>
              <a:cxnLst/>
              <a:rect l="l" t="t" r="r" b="b"/>
              <a:pathLst>
                <a:path w="2288558" h="398382">
                  <a:moveTo>
                    <a:pt x="45439" y="0"/>
                  </a:moveTo>
                  <a:lnTo>
                    <a:pt x="2243119" y="0"/>
                  </a:lnTo>
                  <a:cubicBezTo>
                    <a:pt x="2255170" y="0"/>
                    <a:pt x="2266728" y="4787"/>
                    <a:pt x="2275249" y="13309"/>
                  </a:cubicBezTo>
                  <a:cubicBezTo>
                    <a:pt x="2283770" y="21830"/>
                    <a:pt x="2288558" y="33388"/>
                    <a:pt x="2288558" y="45439"/>
                  </a:cubicBezTo>
                  <a:lnTo>
                    <a:pt x="2288558" y="352943"/>
                  </a:lnTo>
                  <a:cubicBezTo>
                    <a:pt x="2288558" y="378038"/>
                    <a:pt x="2268214" y="398382"/>
                    <a:pt x="2243119" y="398382"/>
                  </a:cubicBezTo>
                  <a:lnTo>
                    <a:pt x="45439" y="398382"/>
                  </a:lnTo>
                  <a:cubicBezTo>
                    <a:pt x="20344" y="398382"/>
                    <a:pt x="0" y="378038"/>
                    <a:pt x="0" y="352943"/>
                  </a:cubicBezTo>
                  <a:lnTo>
                    <a:pt x="0" y="45439"/>
                  </a:lnTo>
                  <a:cubicBezTo>
                    <a:pt x="0" y="20344"/>
                    <a:pt x="20344" y="0"/>
                    <a:pt x="45439" y="0"/>
                  </a:cubicBezTo>
                  <a:close/>
                </a:path>
              </a:pathLst>
            </a:custGeom>
            <a:solidFill>
              <a:srgbClr val="F5F5F5"/>
            </a:solidFill>
          </p:spPr>
          <p:txBody>
            <a:bodyPr/>
            <a:lstStyle/>
            <a:p>
              <a:endParaRPr lang="en-IN"/>
            </a:p>
          </p:txBody>
        </p:sp>
        <p:sp>
          <p:nvSpPr>
            <p:cNvPr id="16" name="TextBox 16"/>
            <p:cNvSpPr txBox="1"/>
            <p:nvPr/>
          </p:nvSpPr>
          <p:spPr>
            <a:xfrm>
              <a:off x="0" y="-28575"/>
              <a:ext cx="2288558" cy="426957"/>
            </a:xfrm>
            <a:prstGeom prst="rect">
              <a:avLst/>
            </a:prstGeom>
          </p:spPr>
          <p:txBody>
            <a:bodyPr lIns="50800" tIns="50800" rIns="50800" bIns="50800" rtlCol="0" anchor="ctr"/>
            <a:lstStyle/>
            <a:p>
              <a:pPr algn="ctr">
                <a:lnSpc>
                  <a:spcPts val="1869"/>
                </a:lnSpc>
              </a:pPr>
              <a:endParaRPr/>
            </a:p>
          </p:txBody>
        </p:sp>
      </p:grpSp>
      <p:grpSp>
        <p:nvGrpSpPr>
          <p:cNvPr id="17" name="Group 17"/>
          <p:cNvGrpSpPr/>
          <p:nvPr/>
        </p:nvGrpSpPr>
        <p:grpSpPr>
          <a:xfrm>
            <a:off x="9325129" y="429047"/>
            <a:ext cx="8689368" cy="1543050"/>
            <a:chOff x="0" y="0"/>
            <a:chExt cx="2288558" cy="406400"/>
          </a:xfrm>
        </p:grpSpPr>
        <p:sp>
          <p:nvSpPr>
            <p:cNvPr id="18" name="Freeform 18"/>
            <p:cNvSpPr/>
            <p:nvPr/>
          </p:nvSpPr>
          <p:spPr>
            <a:xfrm>
              <a:off x="0" y="0"/>
              <a:ext cx="2288558" cy="406400"/>
            </a:xfrm>
            <a:custGeom>
              <a:avLst/>
              <a:gdLst/>
              <a:ahLst/>
              <a:cxnLst/>
              <a:rect l="l" t="t" r="r" b="b"/>
              <a:pathLst>
                <a:path w="2288558" h="406400">
                  <a:moveTo>
                    <a:pt x="2288558" y="0"/>
                  </a:moveTo>
                  <a:lnTo>
                    <a:pt x="0" y="0"/>
                  </a:lnTo>
                  <a:lnTo>
                    <a:pt x="101600" y="203200"/>
                  </a:lnTo>
                  <a:lnTo>
                    <a:pt x="0" y="406400"/>
                  </a:lnTo>
                  <a:lnTo>
                    <a:pt x="2288558" y="406400"/>
                  </a:lnTo>
                  <a:lnTo>
                    <a:pt x="2186958" y="203200"/>
                  </a:lnTo>
                  <a:lnTo>
                    <a:pt x="2288558"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19" name="TextBox 19"/>
            <p:cNvSpPr txBox="1"/>
            <p:nvPr/>
          </p:nvSpPr>
          <p:spPr>
            <a:xfrm>
              <a:off x="88900" y="-28575"/>
              <a:ext cx="2110758" cy="434975"/>
            </a:xfrm>
            <a:prstGeom prst="rect">
              <a:avLst/>
            </a:prstGeom>
          </p:spPr>
          <p:txBody>
            <a:bodyPr lIns="50800" tIns="50800" rIns="50800" bIns="50800" rtlCol="0" anchor="ctr"/>
            <a:lstStyle/>
            <a:p>
              <a:pPr algn="ctr">
                <a:lnSpc>
                  <a:spcPts val="1869"/>
                </a:lnSpc>
              </a:pPr>
              <a:endParaRPr/>
            </a:p>
          </p:txBody>
        </p:sp>
      </p:grpSp>
      <p:sp>
        <p:nvSpPr>
          <p:cNvPr id="20" name="TextBox 20"/>
          <p:cNvSpPr txBox="1"/>
          <p:nvPr/>
        </p:nvSpPr>
        <p:spPr>
          <a:xfrm>
            <a:off x="-527845" y="586197"/>
            <a:ext cx="10181406" cy="1314463"/>
          </a:xfrm>
          <a:prstGeom prst="rect">
            <a:avLst/>
          </a:prstGeom>
        </p:spPr>
        <p:txBody>
          <a:bodyPr lIns="0" tIns="0" rIns="0" bIns="0" rtlCol="0" anchor="t">
            <a:spAutoFit/>
          </a:bodyPr>
          <a:lstStyle/>
          <a:p>
            <a:pPr algn="ctr">
              <a:lnSpc>
                <a:spcPts val="4725"/>
              </a:lnSpc>
            </a:pPr>
            <a:r>
              <a:rPr lang="en-US" sz="4500">
                <a:solidFill>
                  <a:srgbClr val="FFFFFF"/>
                </a:solidFill>
                <a:latin typeface="Copperplate Gothic 32 AB"/>
              </a:rPr>
              <a:t> Entertainment Industry </a:t>
            </a:r>
          </a:p>
        </p:txBody>
      </p:sp>
      <p:sp>
        <p:nvSpPr>
          <p:cNvPr id="21" name="TextBox 21"/>
          <p:cNvSpPr txBox="1"/>
          <p:nvPr/>
        </p:nvSpPr>
        <p:spPr>
          <a:xfrm>
            <a:off x="244887" y="8827807"/>
            <a:ext cx="8303241" cy="908050"/>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Calibri (MS)"/>
              </a:rPr>
              <a:t>Facebook mean value &gt; Instagram mean value</a:t>
            </a:r>
          </a:p>
          <a:p>
            <a:pPr marL="539749" lvl="1" indent="-269875">
              <a:lnSpc>
                <a:spcPts val="3499"/>
              </a:lnSpc>
              <a:buFont typeface="Arial"/>
              <a:buChar char="•"/>
            </a:pPr>
            <a:r>
              <a:rPr lang="en-US" sz="2499">
                <a:solidFill>
                  <a:srgbClr val="000000"/>
                </a:solidFill>
                <a:latin typeface="Calibri (MS)"/>
              </a:rPr>
              <a:t>X(Twitter) and YouTube generates low revenue</a:t>
            </a:r>
          </a:p>
        </p:txBody>
      </p:sp>
      <p:sp>
        <p:nvSpPr>
          <p:cNvPr id="22" name="TextBox 22"/>
          <p:cNvSpPr txBox="1"/>
          <p:nvPr/>
        </p:nvSpPr>
        <p:spPr>
          <a:xfrm>
            <a:off x="9249960" y="8599189"/>
            <a:ext cx="8638165" cy="1355724"/>
          </a:xfrm>
          <a:prstGeom prst="rect">
            <a:avLst/>
          </a:prstGeom>
        </p:spPr>
        <p:txBody>
          <a:bodyPr lIns="0" tIns="0" rIns="0" bIns="0" rtlCol="0" anchor="t">
            <a:spAutoFit/>
          </a:bodyPr>
          <a:lstStyle/>
          <a:p>
            <a:pPr marL="539754" lvl="1" indent="-269877">
              <a:lnSpc>
                <a:spcPts val="3500"/>
              </a:lnSpc>
              <a:buFont typeface="Arial"/>
              <a:buChar char="•"/>
            </a:pPr>
            <a:r>
              <a:rPr lang="en-US" sz="2500">
                <a:solidFill>
                  <a:srgbClr val="000000"/>
                </a:solidFill>
                <a:latin typeface="Calibri (MS)"/>
              </a:rPr>
              <a:t>Every platform exhibits distinct efficacy in generating sales revenue.</a:t>
            </a:r>
          </a:p>
          <a:p>
            <a:pPr marL="539754" lvl="1" indent="-269877">
              <a:lnSpc>
                <a:spcPts val="3500"/>
              </a:lnSpc>
              <a:buFont typeface="Arial"/>
              <a:buChar char="•"/>
            </a:pPr>
            <a:r>
              <a:rPr lang="en-US" sz="2500">
                <a:solidFill>
                  <a:srgbClr val="000000"/>
                </a:solidFill>
                <a:latin typeface="Calibri (MS)"/>
              </a:rPr>
              <a:t>Pinterest generates higher sales revenue</a:t>
            </a:r>
          </a:p>
        </p:txBody>
      </p:sp>
      <p:sp>
        <p:nvSpPr>
          <p:cNvPr id="23" name="TextBox 23"/>
          <p:cNvSpPr txBox="1"/>
          <p:nvPr/>
        </p:nvSpPr>
        <p:spPr>
          <a:xfrm>
            <a:off x="8880830" y="514760"/>
            <a:ext cx="9421586" cy="1914525"/>
          </a:xfrm>
          <a:prstGeom prst="rect">
            <a:avLst/>
          </a:prstGeom>
        </p:spPr>
        <p:txBody>
          <a:bodyPr lIns="0" tIns="0" rIns="0" bIns="0" rtlCol="0" anchor="t">
            <a:spAutoFit/>
          </a:bodyPr>
          <a:lstStyle/>
          <a:p>
            <a:pPr algn="ctr">
              <a:lnSpc>
                <a:spcPts val="4725"/>
              </a:lnSpc>
            </a:pPr>
            <a:r>
              <a:rPr lang="en-US" sz="4500">
                <a:solidFill>
                  <a:srgbClr val="FFFFFF"/>
                </a:solidFill>
                <a:latin typeface="Copperplate Gothic 32 AB"/>
              </a:rPr>
              <a:t>FOOD AND BEVERAGE </a:t>
            </a:r>
          </a:p>
          <a:p>
            <a:pPr algn="ctr">
              <a:lnSpc>
                <a:spcPts val="4725"/>
              </a:lnSpc>
            </a:pPr>
            <a:r>
              <a:rPr lang="en-US" sz="4500">
                <a:solidFill>
                  <a:srgbClr val="FFFFFF"/>
                </a:solidFill>
                <a:latin typeface="Copperplate Gothic 32 AB"/>
              </a:rPr>
              <a:t>Industry</a:t>
            </a:r>
          </a:p>
          <a:p>
            <a:pPr algn="ctr">
              <a:lnSpc>
                <a:spcPts val="4725"/>
              </a:lnSpc>
            </a:pPr>
            <a:endParaRPr lang="en-US" sz="4500">
              <a:solidFill>
                <a:srgbClr val="FFFFFF"/>
              </a:solidFill>
              <a:latin typeface="Copperplate Gothic 32 AB"/>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234022" y="2572073"/>
            <a:ext cx="9817879" cy="6568028"/>
          </a:xfrm>
          <a:custGeom>
            <a:avLst/>
            <a:gdLst/>
            <a:ahLst/>
            <a:cxnLst/>
            <a:rect l="l" t="t" r="r" b="b"/>
            <a:pathLst>
              <a:path w="9817879" h="6568028">
                <a:moveTo>
                  <a:pt x="0" y="0"/>
                </a:moveTo>
                <a:lnTo>
                  <a:pt x="9817879" y="0"/>
                </a:lnTo>
                <a:lnTo>
                  <a:pt x="9817879" y="6568028"/>
                </a:lnTo>
                <a:lnTo>
                  <a:pt x="0" y="6568028"/>
                </a:lnTo>
                <a:lnTo>
                  <a:pt x="0" y="0"/>
                </a:lnTo>
                <a:close/>
              </a:path>
            </a:pathLst>
          </a:custGeom>
          <a:blipFill>
            <a:blip r:embed="rId3"/>
            <a:stretch>
              <a:fillRect l="-1406" t="-2078" r="-1945"/>
            </a:stretch>
          </a:blipFill>
        </p:spPr>
        <p:txBody>
          <a:bodyPr/>
          <a:lstStyle/>
          <a:p>
            <a:endParaRPr lang="en-IN"/>
          </a:p>
        </p:txBody>
      </p:sp>
      <p:grpSp>
        <p:nvGrpSpPr>
          <p:cNvPr id="4" name="Group 4"/>
          <p:cNvGrpSpPr/>
          <p:nvPr/>
        </p:nvGrpSpPr>
        <p:grpSpPr>
          <a:xfrm>
            <a:off x="10503720" y="5896103"/>
            <a:ext cx="7594702" cy="3362197"/>
            <a:chOff x="0" y="0"/>
            <a:chExt cx="2000251" cy="885517"/>
          </a:xfrm>
        </p:grpSpPr>
        <p:sp>
          <p:nvSpPr>
            <p:cNvPr id="5" name="Freeform 5"/>
            <p:cNvSpPr/>
            <p:nvPr/>
          </p:nvSpPr>
          <p:spPr>
            <a:xfrm>
              <a:off x="0" y="0"/>
              <a:ext cx="2000251" cy="885517"/>
            </a:xfrm>
            <a:custGeom>
              <a:avLst/>
              <a:gdLst/>
              <a:ahLst/>
              <a:cxnLst/>
              <a:rect l="l" t="t" r="r" b="b"/>
              <a:pathLst>
                <a:path w="2000251" h="885517">
                  <a:moveTo>
                    <a:pt x="51989" y="0"/>
                  </a:moveTo>
                  <a:lnTo>
                    <a:pt x="1948262" y="0"/>
                  </a:lnTo>
                  <a:cubicBezTo>
                    <a:pt x="1962050" y="0"/>
                    <a:pt x="1975274" y="5477"/>
                    <a:pt x="1985024" y="15227"/>
                  </a:cubicBezTo>
                  <a:cubicBezTo>
                    <a:pt x="1994773" y="24977"/>
                    <a:pt x="2000251" y="38200"/>
                    <a:pt x="2000251" y="51989"/>
                  </a:cubicBezTo>
                  <a:lnTo>
                    <a:pt x="2000251" y="833528"/>
                  </a:lnTo>
                  <a:cubicBezTo>
                    <a:pt x="2000251" y="847317"/>
                    <a:pt x="1994773" y="860540"/>
                    <a:pt x="1985024" y="870290"/>
                  </a:cubicBezTo>
                  <a:cubicBezTo>
                    <a:pt x="1975274" y="880040"/>
                    <a:pt x="1962050" y="885517"/>
                    <a:pt x="1948262" y="885517"/>
                  </a:cubicBezTo>
                  <a:lnTo>
                    <a:pt x="51989" y="885517"/>
                  </a:lnTo>
                  <a:cubicBezTo>
                    <a:pt x="38200" y="885517"/>
                    <a:pt x="24977" y="880040"/>
                    <a:pt x="15227" y="870290"/>
                  </a:cubicBezTo>
                  <a:cubicBezTo>
                    <a:pt x="5477" y="860540"/>
                    <a:pt x="0" y="847317"/>
                    <a:pt x="0" y="833528"/>
                  </a:cubicBezTo>
                  <a:lnTo>
                    <a:pt x="0" y="51989"/>
                  </a:lnTo>
                  <a:cubicBezTo>
                    <a:pt x="0" y="38200"/>
                    <a:pt x="5477" y="24977"/>
                    <a:pt x="15227" y="15227"/>
                  </a:cubicBezTo>
                  <a:cubicBezTo>
                    <a:pt x="24977" y="5477"/>
                    <a:pt x="38200" y="0"/>
                    <a:pt x="51989" y="0"/>
                  </a:cubicBezTo>
                  <a:close/>
                </a:path>
              </a:pathLst>
            </a:custGeom>
            <a:solidFill>
              <a:srgbClr val="F5F5F5"/>
            </a:solidFill>
          </p:spPr>
          <p:txBody>
            <a:bodyPr/>
            <a:lstStyle/>
            <a:p>
              <a:endParaRPr lang="en-IN"/>
            </a:p>
          </p:txBody>
        </p:sp>
        <p:sp>
          <p:nvSpPr>
            <p:cNvPr id="6" name="TextBox 6"/>
            <p:cNvSpPr txBox="1"/>
            <p:nvPr/>
          </p:nvSpPr>
          <p:spPr>
            <a:xfrm>
              <a:off x="0" y="-19050"/>
              <a:ext cx="2000251" cy="904567"/>
            </a:xfrm>
            <a:prstGeom prst="rect">
              <a:avLst/>
            </a:prstGeom>
          </p:spPr>
          <p:txBody>
            <a:bodyPr lIns="50800" tIns="50800" rIns="50800" bIns="50800" rtlCol="0" anchor="ctr"/>
            <a:lstStyle/>
            <a:p>
              <a:pPr>
                <a:lnSpc>
                  <a:spcPts val="1869"/>
                </a:lnSpc>
              </a:pPr>
              <a:endParaRPr/>
            </a:p>
          </p:txBody>
        </p:sp>
      </p:grpSp>
      <p:grpSp>
        <p:nvGrpSpPr>
          <p:cNvPr id="7" name="Group 7"/>
          <p:cNvGrpSpPr/>
          <p:nvPr/>
        </p:nvGrpSpPr>
        <p:grpSpPr>
          <a:xfrm>
            <a:off x="1588704" y="409064"/>
            <a:ext cx="15110592" cy="1619250"/>
            <a:chOff x="0" y="0"/>
            <a:chExt cx="3979744" cy="426469"/>
          </a:xfrm>
        </p:grpSpPr>
        <p:sp>
          <p:nvSpPr>
            <p:cNvPr id="8" name="Freeform 8"/>
            <p:cNvSpPr/>
            <p:nvPr/>
          </p:nvSpPr>
          <p:spPr>
            <a:xfrm>
              <a:off x="0" y="0"/>
              <a:ext cx="3979744" cy="426469"/>
            </a:xfrm>
            <a:custGeom>
              <a:avLst/>
              <a:gdLst/>
              <a:ahLst/>
              <a:cxnLst/>
              <a:rect l="l" t="t" r="r" b="b"/>
              <a:pathLst>
                <a:path w="3979744" h="426469">
                  <a:moveTo>
                    <a:pt x="3979744" y="0"/>
                  </a:moveTo>
                  <a:lnTo>
                    <a:pt x="0" y="0"/>
                  </a:lnTo>
                  <a:lnTo>
                    <a:pt x="101600" y="213235"/>
                  </a:lnTo>
                  <a:lnTo>
                    <a:pt x="0" y="426469"/>
                  </a:lnTo>
                  <a:lnTo>
                    <a:pt x="3979744" y="426469"/>
                  </a:lnTo>
                  <a:lnTo>
                    <a:pt x="3878144" y="213235"/>
                  </a:lnTo>
                  <a:lnTo>
                    <a:pt x="3979744"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9" name="TextBox 9"/>
            <p:cNvSpPr txBox="1"/>
            <p:nvPr/>
          </p:nvSpPr>
          <p:spPr>
            <a:xfrm>
              <a:off x="88900" y="-28575"/>
              <a:ext cx="3801944" cy="455044"/>
            </a:xfrm>
            <a:prstGeom prst="rect">
              <a:avLst/>
            </a:prstGeom>
          </p:spPr>
          <p:txBody>
            <a:bodyPr lIns="50800" tIns="50800" rIns="50800" bIns="50800" rtlCol="0" anchor="ctr"/>
            <a:lstStyle/>
            <a:p>
              <a:pPr algn="ctr">
                <a:lnSpc>
                  <a:spcPts val="1869"/>
                </a:lnSpc>
              </a:pPr>
              <a:endParaRPr/>
            </a:p>
          </p:txBody>
        </p:sp>
      </p:grpSp>
      <p:grpSp>
        <p:nvGrpSpPr>
          <p:cNvPr id="10" name="Group 10"/>
          <p:cNvGrpSpPr/>
          <p:nvPr/>
        </p:nvGrpSpPr>
        <p:grpSpPr>
          <a:xfrm>
            <a:off x="10503720" y="2455122"/>
            <a:ext cx="7632989" cy="2105708"/>
            <a:chOff x="0" y="0"/>
            <a:chExt cx="2010335" cy="554590"/>
          </a:xfrm>
        </p:grpSpPr>
        <p:sp>
          <p:nvSpPr>
            <p:cNvPr id="11" name="Freeform 11"/>
            <p:cNvSpPr/>
            <p:nvPr/>
          </p:nvSpPr>
          <p:spPr>
            <a:xfrm>
              <a:off x="0" y="0"/>
              <a:ext cx="2010335" cy="554590"/>
            </a:xfrm>
            <a:custGeom>
              <a:avLst/>
              <a:gdLst/>
              <a:ahLst/>
              <a:cxnLst/>
              <a:rect l="l" t="t" r="r" b="b"/>
              <a:pathLst>
                <a:path w="2010335" h="554590">
                  <a:moveTo>
                    <a:pt x="51728" y="0"/>
                  </a:moveTo>
                  <a:lnTo>
                    <a:pt x="1958607" y="0"/>
                  </a:lnTo>
                  <a:cubicBezTo>
                    <a:pt x="1987175" y="0"/>
                    <a:pt x="2010335" y="23159"/>
                    <a:pt x="2010335" y="51728"/>
                  </a:cubicBezTo>
                  <a:lnTo>
                    <a:pt x="2010335" y="502862"/>
                  </a:lnTo>
                  <a:cubicBezTo>
                    <a:pt x="2010335" y="531430"/>
                    <a:pt x="1987175" y="554590"/>
                    <a:pt x="1958607" y="554590"/>
                  </a:cubicBezTo>
                  <a:lnTo>
                    <a:pt x="51728" y="554590"/>
                  </a:lnTo>
                  <a:cubicBezTo>
                    <a:pt x="23159" y="554590"/>
                    <a:pt x="0" y="531430"/>
                    <a:pt x="0" y="502862"/>
                  </a:cubicBezTo>
                  <a:lnTo>
                    <a:pt x="0" y="51728"/>
                  </a:lnTo>
                  <a:cubicBezTo>
                    <a:pt x="0" y="23159"/>
                    <a:pt x="23159" y="0"/>
                    <a:pt x="51728" y="0"/>
                  </a:cubicBezTo>
                  <a:close/>
                </a:path>
              </a:pathLst>
            </a:custGeom>
            <a:solidFill>
              <a:srgbClr val="F5F5F5"/>
            </a:solidFill>
          </p:spPr>
          <p:txBody>
            <a:bodyPr/>
            <a:lstStyle/>
            <a:p>
              <a:endParaRPr lang="en-IN"/>
            </a:p>
          </p:txBody>
        </p:sp>
        <p:sp>
          <p:nvSpPr>
            <p:cNvPr id="12" name="TextBox 12"/>
            <p:cNvSpPr txBox="1"/>
            <p:nvPr/>
          </p:nvSpPr>
          <p:spPr>
            <a:xfrm>
              <a:off x="0" y="-28575"/>
              <a:ext cx="2010335" cy="583165"/>
            </a:xfrm>
            <a:prstGeom prst="rect">
              <a:avLst/>
            </a:prstGeom>
          </p:spPr>
          <p:txBody>
            <a:bodyPr lIns="50800" tIns="50800" rIns="50800" bIns="50800" rtlCol="0" anchor="ctr"/>
            <a:lstStyle/>
            <a:p>
              <a:pPr algn="ctr">
                <a:lnSpc>
                  <a:spcPts val="1869"/>
                </a:lnSpc>
              </a:pPr>
              <a:endParaRPr/>
            </a:p>
          </p:txBody>
        </p:sp>
      </p:grpSp>
      <p:sp>
        <p:nvSpPr>
          <p:cNvPr id="13" name="TextBox 13"/>
          <p:cNvSpPr txBox="1"/>
          <p:nvPr/>
        </p:nvSpPr>
        <p:spPr>
          <a:xfrm>
            <a:off x="2609574" y="775776"/>
            <a:ext cx="13068852" cy="857250"/>
          </a:xfrm>
          <a:prstGeom prst="rect">
            <a:avLst/>
          </a:prstGeom>
        </p:spPr>
        <p:txBody>
          <a:bodyPr lIns="0" tIns="0" rIns="0" bIns="0" rtlCol="0" anchor="t">
            <a:spAutoFit/>
          </a:bodyPr>
          <a:lstStyle/>
          <a:p>
            <a:pPr algn="ctr">
              <a:lnSpc>
                <a:spcPts val="5774"/>
              </a:lnSpc>
            </a:pPr>
            <a:r>
              <a:rPr lang="en-US" sz="5499">
                <a:solidFill>
                  <a:srgbClr val="F5F5F5"/>
                </a:solidFill>
                <a:latin typeface="Copperplate Gothic 32 AB"/>
              </a:rPr>
              <a:t>EDUCATION INDUSTRY</a:t>
            </a:r>
          </a:p>
        </p:txBody>
      </p:sp>
      <p:sp>
        <p:nvSpPr>
          <p:cNvPr id="14" name="TextBox 14"/>
          <p:cNvSpPr txBox="1"/>
          <p:nvPr/>
        </p:nvSpPr>
        <p:spPr>
          <a:xfrm>
            <a:off x="10546104" y="2736664"/>
            <a:ext cx="7230224" cy="1437848"/>
          </a:xfrm>
          <a:prstGeom prst="rect">
            <a:avLst/>
          </a:prstGeom>
        </p:spPr>
        <p:txBody>
          <a:bodyPr lIns="0" tIns="0" rIns="0" bIns="0" rtlCol="0" anchor="t">
            <a:spAutoFit/>
          </a:bodyPr>
          <a:lstStyle/>
          <a:p>
            <a:pPr marL="570371" lvl="1" indent="-285186" algn="just">
              <a:lnSpc>
                <a:spcPts val="3698"/>
              </a:lnSpc>
              <a:buFont typeface="Arial"/>
              <a:buChar char="•"/>
            </a:pPr>
            <a:r>
              <a:rPr lang="en-US" sz="2641">
                <a:solidFill>
                  <a:srgbClr val="000000"/>
                </a:solidFill>
                <a:latin typeface="Calibri (MS)"/>
              </a:rPr>
              <a:t>In the education sector, Facebook tops in sales revenue, followed by LinkedIn, while Instagram offers more stable returns than YouTube.</a:t>
            </a:r>
          </a:p>
        </p:txBody>
      </p:sp>
      <p:sp>
        <p:nvSpPr>
          <p:cNvPr id="15" name="TextBox 15"/>
          <p:cNvSpPr txBox="1"/>
          <p:nvPr/>
        </p:nvSpPr>
        <p:spPr>
          <a:xfrm>
            <a:off x="10716348" y="6171228"/>
            <a:ext cx="6889737" cy="2716697"/>
          </a:xfrm>
          <a:prstGeom prst="rect">
            <a:avLst/>
          </a:prstGeom>
        </p:spPr>
        <p:txBody>
          <a:bodyPr lIns="0" tIns="0" rIns="0" bIns="0" rtlCol="0" anchor="t">
            <a:spAutoFit/>
          </a:bodyPr>
          <a:lstStyle/>
          <a:p>
            <a:pPr algn="just">
              <a:lnSpc>
                <a:spcPts val="3560"/>
              </a:lnSpc>
            </a:pPr>
            <a:r>
              <a:rPr lang="en-US" sz="2543">
                <a:solidFill>
                  <a:srgbClr val="000000"/>
                </a:solidFill>
                <a:latin typeface="Calibri (MS) Bold"/>
              </a:rPr>
              <a:t>     In Conclusion: </a:t>
            </a:r>
          </a:p>
          <a:p>
            <a:pPr marL="549123" lvl="1" indent="-274562" algn="just">
              <a:lnSpc>
                <a:spcPts val="3560"/>
              </a:lnSpc>
              <a:buFont typeface="Arial"/>
              <a:buChar char="•"/>
            </a:pPr>
            <a:r>
              <a:rPr lang="en-US" sz="2543">
                <a:solidFill>
                  <a:srgbClr val="000000"/>
                </a:solidFill>
                <a:latin typeface="Calibri (MS)"/>
              </a:rPr>
              <a:t>Facebook leads in revenue across entertainment, food, and education sectors, while other platforms like Instagram, Pinterest, and LinkedIn show strengths in specific industries.</a:t>
            </a:r>
          </a:p>
        </p:txBody>
      </p:sp>
      <p:sp>
        <p:nvSpPr>
          <p:cNvPr id="16" name="AutoShape 16"/>
          <p:cNvSpPr/>
          <p:nvPr/>
        </p:nvSpPr>
        <p:spPr>
          <a:xfrm>
            <a:off x="11171236" y="5193096"/>
            <a:ext cx="6492240" cy="0"/>
          </a:xfrm>
          <a:prstGeom prst="line">
            <a:avLst/>
          </a:prstGeom>
          <a:ln w="47625" cap="flat">
            <a:solidFill>
              <a:srgbClr val="FEFFFF"/>
            </a:solidFill>
            <a:prstDash val="solid"/>
            <a:headEnd type="none" w="sm" len="sm"/>
            <a:tailEnd type="none" w="sm" len="sm"/>
          </a:ln>
        </p:spPr>
        <p:txBody>
          <a:bodyPr/>
          <a:lstStyle/>
          <a:p>
            <a:endParaRPr lang="en-IN"/>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txBody>
            <a:bodyPr/>
            <a:lstStyle/>
            <a:p>
              <a:endParaRPr lang="en-IN"/>
            </a:p>
          </p:txBody>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8628652" cy="1543050"/>
            <a:chOff x="0" y="0"/>
            <a:chExt cx="2272567" cy="406400"/>
          </a:xfrm>
        </p:grpSpPr>
        <p:sp>
          <p:nvSpPr>
            <p:cNvPr id="7" name="Freeform 7"/>
            <p:cNvSpPr/>
            <p:nvPr/>
          </p:nvSpPr>
          <p:spPr>
            <a:xfrm>
              <a:off x="0" y="0"/>
              <a:ext cx="2272567" cy="406400"/>
            </a:xfrm>
            <a:custGeom>
              <a:avLst/>
              <a:gdLst/>
              <a:ahLst/>
              <a:cxnLst/>
              <a:rect l="l" t="t" r="r" b="b"/>
              <a:pathLst>
                <a:path w="2272567" h="406400">
                  <a:moveTo>
                    <a:pt x="2272567" y="0"/>
                  </a:moveTo>
                  <a:lnTo>
                    <a:pt x="0" y="0"/>
                  </a:lnTo>
                  <a:lnTo>
                    <a:pt x="101600" y="203200"/>
                  </a:lnTo>
                  <a:lnTo>
                    <a:pt x="0" y="406400"/>
                  </a:lnTo>
                  <a:lnTo>
                    <a:pt x="2272567" y="406400"/>
                  </a:lnTo>
                  <a:lnTo>
                    <a:pt x="2170967" y="203200"/>
                  </a:lnTo>
                  <a:lnTo>
                    <a:pt x="2272567"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2094767"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244887" y="8573135"/>
            <a:ext cx="8628652" cy="1558497"/>
            <a:chOff x="0" y="0"/>
            <a:chExt cx="2272567" cy="410468"/>
          </a:xfrm>
        </p:grpSpPr>
        <p:sp>
          <p:nvSpPr>
            <p:cNvPr id="10" name="Freeform 10"/>
            <p:cNvSpPr/>
            <p:nvPr/>
          </p:nvSpPr>
          <p:spPr>
            <a:xfrm>
              <a:off x="0" y="0"/>
              <a:ext cx="2272567" cy="410468"/>
            </a:xfrm>
            <a:custGeom>
              <a:avLst/>
              <a:gdLst/>
              <a:ahLst/>
              <a:cxnLst/>
              <a:rect l="l" t="t" r="r" b="b"/>
              <a:pathLst>
                <a:path w="2272567" h="410468">
                  <a:moveTo>
                    <a:pt x="45759" y="0"/>
                  </a:moveTo>
                  <a:lnTo>
                    <a:pt x="2226808" y="0"/>
                  </a:lnTo>
                  <a:cubicBezTo>
                    <a:pt x="2252080" y="0"/>
                    <a:pt x="2272567" y="20487"/>
                    <a:pt x="2272567" y="45759"/>
                  </a:cubicBezTo>
                  <a:lnTo>
                    <a:pt x="2272567" y="364710"/>
                  </a:lnTo>
                  <a:cubicBezTo>
                    <a:pt x="2272567" y="376846"/>
                    <a:pt x="2267746" y="388484"/>
                    <a:pt x="2259164" y="397066"/>
                  </a:cubicBezTo>
                  <a:cubicBezTo>
                    <a:pt x="2250583" y="405647"/>
                    <a:pt x="2238944" y="410468"/>
                    <a:pt x="2226808" y="410468"/>
                  </a:cubicBezTo>
                  <a:lnTo>
                    <a:pt x="45759" y="410468"/>
                  </a:lnTo>
                  <a:cubicBezTo>
                    <a:pt x="20487" y="410468"/>
                    <a:pt x="0" y="389981"/>
                    <a:pt x="0" y="364710"/>
                  </a:cubicBezTo>
                  <a:lnTo>
                    <a:pt x="0" y="45759"/>
                  </a:lnTo>
                  <a:cubicBezTo>
                    <a:pt x="0" y="20487"/>
                    <a:pt x="20487" y="0"/>
                    <a:pt x="45759" y="0"/>
                  </a:cubicBezTo>
                  <a:close/>
                </a:path>
              </a:pathLst>
            </a:custGeom>
            <a:solidFill>
              <a:srgbClr val="F5F5F5"/>
            </a:solidFill>
          </p:spPr>
          <p:txBody>
            <a:bodyPr/>
            <a:lstStyle/>
            <a:p>
              <a:endParaRPr lang="en-IN"/>
            </a:p>
          </p:txBody>
        </p:sp>
        <p:sp>
          <p:nvSpPr>
            <p:cNvPr id="11" name="TextBox 11"/>
            <p:cNvSpPr txBox="1"/>
            <p:nvPr/>
          </p:nvSpPr>
          <p:spPr>
            <a:xfrm>
              <a:off x="0" y="-28575"/>
              <a:ext cx="2272567" cy="439043"/>
            </a:xfrm>
            <a:prstGeom prst="rect">
              <a:avLst/>
            </a:prstGeom>
          </p:spPr>
          <p:txBody>
            <a:bodyPr lIns="50800" tIns="50800" rIns="50800" bIns="50800" rtlCol="0" anchor="ctr"/>
            <a:lstStyle/>
            <a:p>
              <a:pPr algn="just">
                <a:lnSpc>
                  <a:spcPts val="2529"/>
                </a:lnSpc>
              </a:pPr>
              <a:endParaRPr/>
            </a:p>
          </p:txBody>
        </p:sp>
      </p:grpSp>
      <p:sp>
        <p:nvSpPr>
          <p:cNvPr id="12" name="Freeform 12"/>
          <p:cNvSpPr/>
          <p:nvPr/>
        </p:nvSpPr>
        <p:spPr>
          <a:xfrm>
            <a:off x="0" y="2372147"/>
            <a:ext cx="9068323" cy="6018193"/>
          </a:xfrm>
          <a:custGeom>
            <a:avLst/>
            <a:gdLst/>
            <a:ahLst/>
            <a:cxnLst/>
            <a:rect l="l" t="t" r="r" b="b"/>
            <a:pathLst>
              <a:path w="9068323" h="6018193">
                <a:moveTo>
                  <a:pt x="0" y="0"/>
                </a:moveTo>
                <a:lnTo>
                  <a:pt x="9068323" y="0"/>
                </a:lnTo>
                <a:lnTo>
                  <a:pt x="9068323" y="6018194"/>
                </a:lnTo>
                <a:lnTo>
                  <a:pt x="0" y="6018194"/>
                </a:lnTo>
                <a:lnTo>
                  <a:pt x="0" y="0"/>
                </a:lnTo>
                <a:close/>
              </a:path>
            </a:pathLst>
          </a:custGeom>
          <a:blipFill>
            <a:blip r:embed="rId3"/>
            <a:stretch>
              <a:fillRect/>
            </a:stretch>
          </a:blipFill>
        </p:spPr>
        <p:txBody>
          <a:bodyPr/>
          <a:lstStyle/>
          <a:p>
            <a:endParaRPr lang="en-IN"/>
          </a:p>
        </p:txBody>
      </p:sp>
      <p:grpSp>
        <p:nvGrpSpPr>
          <p:cNvPr id="13" name="Group 13"/>
          <p:cNvGrpSpPr/>
          <p:nvPr/>
        </p:nvGrpSpPr>
        <p:grpSpPr>
          <a:xfrm>
            <a:off x="9305387" y="450639"/>
            <a:ext cx="8530141" cy="1543050"/>
            <a:chOff x="0" y="0"/>
            <a:chExt cx="2246622" cy="406400"/>
          </a:xfrm>
        </p:grpSpPr>
        <p:sp>
          <p:nvSpPr>
            <p:cNvPr id="14" name="Freeform 14"/>
            <p:cNvSpPr/>
            <p:nvPr/>
          </p:nvSpPr>
          <p:spPr>
            <a:xfrm>
              <a:off x="0" y="0"/>
              <a:ext cx="2246622" cy="406400"/>
            </a:xfrm>
            <a:custGeom>
              <a:avLst/>
              <a:gdLst/>
              <a:ahLst/>
              <a:cxnLst/>
              <a:rect l="l" t="t" r="r" b="b"/>
              <a:pathLst>
                <a:path w="2246622" h="406400">
                  <a:moveTo>
                    <a:pt x="2246622" y="0"/>
                  </a:moveTo>
                  <a:lnTo>
                    <a:pt x="0" y="0"/>
                  </a:lnTo>
                  <a:lnTo>
                    <a:pt x="101600" y="203200"/>
                  </a:lnTo>
                  <a:lnTo>
                    <a:pt x="0" y="406400"/>
                  </a:lnTo>
                  <a:lnTo>
                    <a:pt x="2246622" y="406400"/>
                  </a:lnTo>
                  <a:lnTo>
                    <a:pt x="2145022" y="203200"/>
                  </a:lnTo>
                  <a:lnTo>
                    <a:pt x="2246622"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15" name="TextBox 15"/>
            <p:cNvSpPr txBox="1"/>
            <p:nvPr/>
          </p:nvSpPr>
          <p:spPr>
            <a:xfrm>
              <a:off x="88900" y="-28575"/>
              <a:ext cx="2068822" cy="434975"/>
            </a:xfrm>
            <a:prstGeom prst="rect">
              <a:avLst/>
            </a:prstGeom>
          </p:spPr>
          <p:txBody>
            <a:bodyPr lIns="50800" tIns="50800" rIns="50800" bIns="50800" rtlCol="0" anchor="ctr"/>
            <a:lstStyle/>
            <a:p>
              <a:pPr algn="ctr">
                <a:lnSpc>
                  <a:spcPts val="1869"/>
                </a:lnSpc>
              </a:pPr>
              <a:endParaRPr/>
            </a:p>
          </p:txBody>
        </p:sp>
      </p:grpSp>
      <p:sp>
        <p:nvSpPr>
          <p:cNvPr id="16" name="Freeform 16"/>
          <p:cNvSpPr/>
          <p:nvPr/>
        </p:nvSpPr>
        <p:spPr>
          <a:xfrm>
            <a:off x="9287697" y="2372147"/>
            <a:ext cx="9000303" cy="6018193"/>
          </a:xfrm>
          <a:custGeom>
            <a:avLst/>
            <a:gdLst/>
            <a:ahLst/>
            <a:cxnLst/>
            <a:rect l="l" t="t" r="r" b="b"/>
            <a:pathLst>
              <a:path w="9000303" h="6018193">
                <a:moveTo>
                  <a:pt x="0" y="0"/>
                </a:moveTo>
                <a:lnTo>
                  <a:pt x="9000303" y="0"/>
                </a:lnTo>
                <a:lnTo>
                  <a:pt x="9000303" y="6018194"/>
                </a:lnTo>
                <a:lnTo>
                  <a:pt x="0" y="6018194"/>
                </a:lnTo>
                <a:lnTo>
                  <a:pt x="0" y="0"/>
                </a:lnTo>
                <a:close/>
              </a:path>
            </a:pathLst>
          </a:custGeom>
          <a:blipFill>
            <a:blip r:embed="rId4"/>
            <a:stretch>
              <a:fillRect/>
            </a:stretch>
          </a:blipFill>
        </p:spPr>
        <p:txBody>
          <a:bodyPr/>
          <a:lstStyle/>
          <a:p>
            <a:endParaRPr lang="en-IN"/>
          </a:p>
        </p:txBody>
      </p:sp>
      <p:grpSp>
        <p:nvGrpSpPr>
          <p:cNvPr id="17" name="Group 17"/>
          <p:cNvGrpSpPr/>
          <p:nvPr/>
        </p:nvGrpSpPr>
        <p:grpSpPr>
          <a:xfrm>
            <a:off x="9338345" y="8573135"/>
            <a:ext cx="8719457" cy="1558497"/>
            <a:chOff x="0" y="0"/>
            <a:chExt cx="2296483" cy="410468"/>
          </a:xfrm>
        </p:grpSpPr>
        <p:sp>
          <p:nvSpPr>
            <p:cNvPr id="18" name="Freeform 18"/>
            <p:cNvSpPr/>
            <p:nvPr/>
          </p:nvSpPr>
          <p:spPr>
            <a:xfrm>
              <a:off x="0" y="0"/>
              <a:ext cx="2296482" cy="410468"/>
            </a:xfrm>
            <a:custGeom>
              <a:avLst/>
              <a:gdLst/>
              <a:ahLst/>
              <a:cxnLst/>
              <a:rect l="l" t="t" r="r" b="b"/>
              <a:pathLst>
                <a:path w="2296482" h="410468">
                  <a:moveTo>
                    <a:pt x="45282" y="0"/>
                  </a:moveTo>
                  <a:lnTo>
                    <a:pt x="2251200" y="0"/>
                  </a:lnTo>
                  <a:cubicBezTo>
                    <a:pt x="2263210" y="0"/>
                    <a:pt x="2274727" y="4771"/>
                    <a:pt x="2283220" y="13263"/>
                  </a:cubicBezTo>
                  <a:cubicBezTo>
                    <a:pt x="2291712" y="21755"/>
                    <a:pt x="2296482" y="33273"/>
                    <a:pt x="2296482" y="45282"/>
                  </a:cubicBezTo>
                  <a:lnTo>
                    <a:pt x="2296482" y="365186"/>
                  </a:lnTo>
                  <a:cubicBezTo>
                    <a:pt x="2296482" y="377196"/>
                    <a:pt x="2291712" y="388713"/>
                    <a:pt x="2283220" y="397206"/>
                  </a:cubicBezTo>
                  <a:cubicBezTo>
                    <a:pt x="2274727" y="405698"/>
                    <a:pt x="2263210" y="410468"/>
                    <a:pt x="2251200" y="410468"/>
                  </a:cubicBezTo>
                  <a:lnTo>
                    <a:pt x="45282" y="410468"/>
                  </a:lnTo>
                  <a:cubicBezTo>
                    <a:pt x="20274" y="410468"/>
                    <a:pt x="0" y="390195"/>
                    <a:pt x="0" y="365186"/>
                  </a:cubicBezTo>
                  <a:lnTo>
                    <a:pt x="0" y="45282"/>
                  </a:lnTo>
                  <a:cubicBezTo>
                    <a:pt x="0" y="33273"/>
                    <a:pt x="4771" y="21755"/>
                    <a:pt x="13263" y="13263"/>
                  </a:cubicBezTo>
                  <a:cubicBezTo>
                    <a:pt x="21755" y="4771"/>
                    <a:pt x="33273" y="0"/>
                    <a:pt x="45282" y="0"/>
                  </a:cubicBezTo>
                  <a:close/>
                </a:path>
              </a:pathLst>
            </a:custGeom>
            <a:solidFill>
              <a:srgbClr val="F5F5F5"/>
            </a:solidFill>
          </p:spPr>
          <p:txBody>
            <a:bodyPr/>
            <a:lstStyle/>
            <a:p>
              <a:endParaRPr lang="en-IN"/>
            </a:p>
          </p:txBody>
        </p:sp>
        <p:sp>
          <p:nvSpPr>
            <p:cNvPr id="19" name="TextBox 19"/>
            <p:cNvSpPr txBox="1"/>
            <p:nvPr/>
          </p:nvSpPr>
          <p:spPr>
            <a:xfrm>
              <a:off x="0" y="-28575"/>
              <a:ext cx="2296483" cy="439043"/>
            </a:xfrm>
            <a:prstGeom prst="rect">
              <a:avLst/>
            </a:prstGeom>
          </p:spPr>
          <p:txBody>
            <a:bodyPr lIns="50800" tIns="50800" rIns="50800" bIns="50800" rtlCol="0" anchor="ctr"/>
            <a:lstStyle/>
            <a:p>
              <a:pPr algn="ctr">
                <a:lnSpc>
                  <a:spcPts val="1869"/>
                </a:lnSpc>
              </a:pPr>
              <a:endParaRPr/>
            </a:p>
          </p:txBody>
        </p:sp>
      </p:grpSp>
      <p:sp>
        <p:nvSpPr>
          <p:cNvPr id="20" name="TextBox 20"/>
          <p:cNvSpPr txBox="1"/>
          <p:nvPr/>
        </p:nvSpPr>
        <p:spPr>
          <a:xfrm>
            <a:off x="406558" y="8736117"/>
            <a:ext cx="8305309" cy="1146809"/>
          </a:xfrm>
          <a:prstGeom prst="rect">
            <a:avLst/>
          </a:prstGeom>
        </p:spPr>
        <p:txBody>
          <a:bodyPr lIns="0" tIns="0" rIns="0" bIns="0" rtlCol="0" anchor="t">
            <a:spAutoFit/>
          </a:bodyPr>
          <a:lstStyle/>
          <a:p>
            <a:pPr marL="453396" lvl="1" indent="-226698">
              <a:lnSpc>
                <a:spcPts val="2940"/>
              </a:lnSpc>
              <a:buFont typeface="Arial"/>
              <a:buChar char="•"/>
            </a:pPr>
            <a:r>
              <a:rPr lang="en-US" sz="2100">
                <a:solidFill>
                  <a:srgbClr val="000000"/>
                </a:solidFill>
                <a:latin typeface="Calibri (MS)"/>
              </a:rPr>
              <a:t>Facebook and Instagram excel in visually-focused sectors.</a:t>
            </a:r>
          </a:p>
          <a:p>
            <a:pPr marL="453396" lvl="1" indent="-226698">
              <a:lnSpc>
                <a:spcPts val="2940"/>
              </a:lnSpc>
              <a:buFont typeface="Arial"/>
              <a:buChar char="•"/>
            </a:pPr>
            <a:r>
              <a:rPr lang="en-US" sz="2100">
                <a:solidFill>
                  <a:srgbClr val="000000"/>
                </a:solidFill>
                <a:latin typeface="Calibri (MS)"/>
              </a:rPr>
              <a:t>LinkedIn's consistent performance across industries highlights the value of tailored marketing strategies for ROI optimization.</a:t>
            </a:r>
          </a:p>
        </p:txBody>
      </p:sp>
      <p:sp>
        <p:nvSpPr>
          <p:cNvPr id="21" name="TextBox 21"/>
          <p:cNvSpPr txBox="1"/>
          <p:nvPr/>
        </p:nvSpPr>
        <p:spPr>
          <a:xfrm>
            <a:off x="9516122" y="8886293"/>
            <a:ext cx="8541680" cy="836930"/>
          </a:xfrm>
          <a:prstGeom prst="rect">
            <a:avLst/>
          </a:prstGeom>
        </p:spPr>
        <p:txBody>
          <a:bodyPr lIns="0" tIns="0" rIns="0" bIns="0" rtlCol="0" anchor="t">
            <a:spAutoFit/>
          </a:bodyPr>
          <a:lstStyle/>
          <a:p>
            <a:pPr marL="496567" lvl="1" indent="-248284">
              <a:lnSpc>
                <a:spcPts val="3219"/>
              </a:lnSpc>
              <a:buFont typeface="Arial"/>
              <a:buChar char="•"/>
            </a:pPr>
            <a:r>
              <a:rPr lang="en-US" sz="2299">
                <a:solidFill>
                  <a:srgbClr val="000000"/>
                </a:solidFill>
                <a:latin typeface="Calibri (MS)"/>
              </a:rPr>
              <a:t>CPC trend is varying across different platform, strategic budgeting to improve ROI.</a:t>
            </a:r>
          </a:p>
        </p:txBody>
      </p:sp>
      <p:sp>
        <p:nvSpPr>
          <p:cNvPr id="22" name="TextBox 22"/>
          <p:cNvSpPr txBox="1"/>
          <p:nvPr/>
        </p:nvSpPr>
        <p:spPr>
          <a:xfrm>
            <a:off x="70758" y="585257"/>
            <a:ext cx="8976910" cy="1396365"/>
          </a:xfrm>
          <a:prstGeom prst="rect">
            <a:avLst/>
          </a:prstGeom>
        </p:spPr>
        <p:txBody>
          <a:bodyPr lIns="0" tIns="0" rIns="0" bIns="0" rtlCol="0" anchor="t">
            <a:spAutoFit/>
          </a:bodyPr>
          <a:lstStyle/>
          <a:p>
            <a:pPr algn="ctr">
              <a:lnSpc>
                <a:spcPts val="5040"/>
              </a:lnSpc>
            </a:pPr>
            <a:r>
              <a:rPr lang="en-US" sz="4800">
                <a:solidFill>
                  <a:srgbClr val="FEFFFF"/>
                </a:solidFill>
                <a:latin typeface="Copperplate Gothic 32 AB"/>
              </a:rPr>
              <a:t>INTERVAL PLOT FOR SALES REVENUE</a:t>
            </a:r>
          </a:p>
        </p:txBody>
      </p:sp>
      <p:sp>
        <p:nvSpPr>
          <p:cNvPr id="23" name="TextBox 23"/>
          <p:cNvSpPr txBox="1"/>
          <p:nvPr/>
        </p:nvSpPr>
        <p:spPr>
          <a:xfrm>
            <a:off x="9525346" y="585257"/>
            <a:ext cx="8345454" cy="2154555"/>
          </a:xfrm>
          <a:prstGeom prst="rect">
            <a:avLst/>
          </a:prstGeom>
        </p:spPr>
        <p:txBody>
          <a:bodyPr lIns="0" tIns="0" rIns="0" bIns="0" rtlCol="0" anchor="t">
            <a:spAutoFit/>
          </a:bodyPr>
          <a:lstStyle/>
          <a:p>
            <a:pPr algn="ctr">
              <a:lnSpc>
                <a:spcPts val="5355"/>
              </a:lnSpc>
            </a:pPr>
            <a:r>
              <a:rPr lang="en-US" sz="5100" spc="204">
                <a:solidFill>
                  <a:srgbClr val="FEFFFF"/>
                </a:solidFill>
                <a:latin typeface="Copperplate Gothic 32 AB"/>
              </a:rPr>
              <a:t>INTERVAL PLOT FOR cpc</a:t>
            </a:r>
          </a:p>
          <a:p>
            <a:pPr algn="ctr">
              <a:lnSpc>
                <a:spcPts val="5355"/>
              </a:lnSpc>
            </a:pPr>
            <a:endParaRPr lang="en-US" sz="5100" spc="204">
              <a:solidFill>
                <a:srgbClr val="FEFFFF"/>
              </a:solidFill>
              <a:latin typeface="Copperplate Gothic 32 AB"/>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6018193"/>
            <a:chOff x="0" y="0"/>
            <a:chExt cx="4816593" cy="1585039"/>
          </a:xfrm>
        </p:grpSpPr>
        <p:sp>
          <p:nvSpPr>
            <p:cNvPr id="4" name="Freeform 4"/>
            <p:cNvSpPr/>
            <p:nvPr/>
          </p:nvSpPr>
          <p:spPr>
            <a:xfrm>
              <a:off x="0" y="0"/>
              <a:ext cx="4816592" cy="1585039"/>
            </a:xfrm>
            <a:custGeom>
              <a:avLst/>
              <a:gdLst/>
              <a:ahLst/>
              <a:cxnLst/>
              <a:rect l="l" t="t" r="r" b="b"/>
              <a:pathLst>
                <a:path w="4816592" h="1585039">
                  <a:moveTo>
                    <a:pt x="0" y="0"/>
                  </a:moveTo>
                  <a:lnTo>
                    <a:pt x="4816592" y="0"/>
                  </a:lnTo>
                  <a:lnTo>
                    <a:pt x="4816592" y="1585039"/>
                  </a:lnTo>
                  <a:lnTo>
                    <a:pt x="0" y="1585039"/>
                  </a:lnTo>
                  <a:close/>
                </a:path>
              </a:pathLst>
            </a:custGeom>
            <a:solidFill>
              <a:srgbClr val="F5F5F5"/>
            </a:solidFill>
          </p:spPr>
          <p:txBody>
            <a:bodyPr/>
            <a:lstStyle/>
            <a:p>
              <a:endParaRPr lang="en-IN"/>
            </a:p>
          </p:txBody>
        </p:sp>
        <p:sp>
          <p:nvSpPr>
            <p:cNvPr id="5" name="TextBox 5"/>
            <p:cNvSpPr txBox="1"/>
            <p:nvPr/>
          </p:nvSpPr>
          <p:spPr>
            <a:xfrm>
              <a:off x="0" y="-28575"/>
              <a:ext cx="4816593" cy="161361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8628652" cy="1543050"/>
            <a:chOff x="0" y="0"/>
            <a:chExt cx="2272567" cy="406400"/>
          </a:xfrm>
        </p:grpSpPr>
        <p:sp>
          <p:nvSpPr>
            <p:cNvPr id="7" name="Freeform 7"/>
            <p:cNvSpPr/>
            <p:nvPr/>
          </p:nvSpPr>
          <p:spPr>
            <a:xfrm>
              <a:off x="0" y="0"/>
              <a:ext cx="2272567" cy="406400"/>
            </a:xfrm>
            <a:custGeom>
              <a:avLst/>
              <a:gdLst/>
              <a:ahLst/>
              <a:cxnLst/>
              <a:rect l="l" t="t" r="r" b="b"/>
              <a:pathLst>
                <a:path w="2272567" h="406400">
                  <a:moveTo>
                    <a:pt x="2272567" y="0"/>
                  </a:moveTo>
                  <a:lnTo>
                    <a:pt x="0" y="0"/>
                  </a:lnTo>
                  <a:lnTo>
                    <a:pt x="101600" y="203200"/>
                  </a:lnTo>
                  <a:lnTo>
                    <a:pt x="0" y="406400"/>
                  </a:lnTo>
                  <a:lnTo>
                    <a:pt x="2272567" y="406400"/>
                  </a:lnTo>
                  <a:lnTo>
                    <a:pt x="2170967" y="203200"/>
                  </a:lnTo>
                  <a:lnTo>
                    <a:pt x="2272567"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2094767"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244887" y="8573135"/>
            <a:ext cx="8628652" cy="1558497"/>
            <a:chOff x="0" y="0"/>
            <a:chExt cx="2272567" cy="410468"/>
          </a:xfrm>
        </p:grpSpPr>
        <p:sp>
          <p:nvSpPr>
            <p:cNvPr id="10" name="Freeform 10"/>
            <p:cNvSpPr/>
            <p:nvPr/>
          </p:nvSpPr>
          <p:spPr>
            <a:xfrm>
              <a:off x="0" y="0"/>
              <a:ext cx="2272567" cy="410468"/>
            </a:xfrm>
            <a:custGeom>
              <a:avLst/>
              <a:gdLst/>
              <a:ahLst/>
              <a:cxnLst/>
              <a:rect l="l" t="t" r="r" b="b"/>
              <a:pathLst>
                <a:path w="2272567" h="410468">
                  <a:moveTo>
                    <a:pt x="45759" y="0"/>
                  </a:moveTo>
                  <a:lnTo>
                    <a:pt x="2226808" y="0"/>
                  </a:lnTo>
                  <a:cubicBezTo>
                    <a:pt x="2252080" y="0"/>
                    <a:pt x="2272567" y="20487"/>
                    <a:pt x="2272567" y="45759"/>
                  </a:cubicBezTo>
                  <a:lnTo>
                    <a:pt x="2272567" y="364710"/>
                  </a:lnTo>
                  <a:cubicBezTo>
                    <a:pt x="2272567" y="376846"/>
                    <a:pt x="2267746" y="388484"/>
                    <a:pt x="2259164" y="397066"/>
                  </a:cubicBezTo>
                  <a:cubicBezTo>
                    <a:pt x="2250583" y="405647"/>
                    <a:pt x="2238944" y="410468"/>
                    <a:pt x="2226808" y="410468"/>
                  </a:cubicBezTo>
                  <a:lnTo>
                    <a:pt x="45759" y="410468"/>
                  </a:lnTo>
                  <a:cubicBezTo>
                    <a:pt x="20487" y="410468"/>
                    <a:pt x="0" y="389981"/>
                    <a:pt x="0" y="364710"/>
                  </a:cubicBezTo>
                  <a:lnTo>
                    <a:pt x="0" y="45759"/>
                  </a:lnTo>
                  <a:cubicBezTo>
                    <a:pt x="0" y="20487"/>
                    <a:pt x="20487" y="0"/>
                    <a:pt x="45759" y="0"/>
                  </a:cubicBezTo>
                  <a:close/>
                </a:path>
              </a:pathLst>
            </a:custGeom>
            <a:solidFill>
              <a:srgbClr val="F5F5F5"/>
            </a:solidFill>
          </p:spPr>
          <p:txBody>
            <a:bodyPr/>
            <a:lstStyle/>
            <a:p>
              <a:endParaRPr lang="en-IN"/>
            </a:p>
          </p:txBody>
        </p:sp>
        <p:sp>
          <p:nvSpPr>
            <p:cNvPr id="11" name="TextBox 11"/>
            <p:cNvSpPr txBox="1"/>
            <p:nvPr/>
          </p:nvSpPr>
          <p:spPr>
            <a:xfrm>
              <a:off x="0" y="-28575"/>
              <a:ext cx="2272567" cy="439043"/>
            </a:xfrm>
            <a:prstGeom prst="rect">
              <a:avLst/>
            </a:prstGeom>
          </p:spPr>
          <p:txBody>
            <a:bodyPr lIns="50800" tIns="50800" rIns="50800" bIns="50800" rtlCol="0" anchor="ctr"/>
            <a:lstStyle/>
            <a:p>
              <a:pPr algn="just">
                <a:lnSpc>
                  <a:spcPts val="2529"/>
                </a:lnSpc>
              </a:pPr>
              <a:endParaRPr/>
            </a:p>
          </p:txBody>
        </p:sp>
      </p:grpSp>
      <p:grpSp>
        <p:nvGrpSpPr>
          <p:cNvPr id="12" name="Group 12"/>
          <p:cNvGrpSpPr/>
          <p:nvPr/>
        </p:nvGrpSpPr>
        <p:grpSpPr>
          <a:xfrm>
            <a:off x="9305387" y="450639"/>
            <a:ext cx="8530141" cy="1543050"/>
            <a:chOff x="0" y="0"/>
            <a:chExt cx="2246622" cy="406400"/>
          </a:xfrm>
        </p:grpSpPr>
        <p:sp>
          <p:nvSpPr>
            <p:cNvPr id="13" name="Freeform 13"/>
            <p:cNvSpPr/>
            <p:nvPr/>
          </p:nvSpPr>
          <p:spPr>
            <a:xfrm>
              <a:off x="0" y="0"/>
              <a:ext cx="2246622" cy="406400"/>
            </a:xfrm>
            <a:custGeom>
              <a:avLst/>
              <a:gdLst/>
              <a:ahLst/>
              <a:cxnLst/>
              <a:rect l="l" t="t" r="r" b="b"/>
              <a:pathLst>
                <a:path w="2246622" h="406400">
                  <a:moveTo>
                    <a:pt x="2246622" y="0"/>
                  </a:moveTo>
                  <a:lnTo>
                    <a:pt x="0" y="0"/>
                  </a:lnTo>
                  <a:lnTo>
                    <a:pt x="101600" y="203200"/>
                  </a:lnTo>
                  <a:lnTo>
                    <a:pt x="0" y="406400"/>
                  </a:lnTo>
                  <a:lnTo>
                    <a:pt x="2246622" y="406400"/>
                  </a:lnTo>
                  <a:lnTo>
                    <a:pt x="2145022" y="203200"/>
                  </a:lnTo>
                  <a:lnTo>
                    <a:pt x="2246622"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14" name="TextBox 14"/>
            <p:cNvSpPr txBox="1"/>
            <p:nvPr/>
          </p:nvSpPr>
          <p:spPr>
            <a:xfrm>
              <a:off x="88900" y="-28575"/>
              <a:ext cx="2068822" cy="434975"/>
            </a:xfrm>
            <a:prstGeom prst="rect">
              <a:avLst/>
            </a:prstGeom>
          </p:spPr>
          <p:txBody>
            <a:bodyPr lIns="50800" tIns="50800" rIns="50800" bIns="50800" rtlCol="0" anchor="ctr"/>
            <a:lstStyle/>
            <a:p>
              <a:pPr algn="ctr">
                <a:lnSpc>
                  <a:spcPts val="1869"/>
                </a:lnSpc>
              </a:pPr>
              <a:endParaRPr/>
            </a:p>
          </p:txBody>
        </p:sp>
      </p:grpSp>
      <p:grpSp>
        <p:nvGrpSpPr>
          <p:cNvPr id="15" name="Group 15"/>
          <p:cNvGrpSpPr/>
          <p:nvPr/>
        </p:nvGrpSpPr>
        <p:grpSpPr>
          <a:xfrm>
            <a:off x="9338345" y="8573135"/>
            <a:ext cx="8719457" cy="1558497"/>
            <a:chOff x="0" y="0"/>
            <a:chExt cx="2296483" cy="410468"/>
          </a:xfrm>
        </p:grpSpPr>
        <p:sp>
          <p:nvSpPr>
            <p:cNvPr id="16" name="Freeform 16"/>
            <p:cNvSpPr/>
            <p:nvPr/>
          </p:nvSpPr>
          <p:spPr>
            <a:xfrm>
              <a:off x="0" y="0"/>
              <a:ext cx="2296482" cy="410468"/>
            </a:xfrm>
            <a:custGeom>
              <a:avLst/>
              <a:gdLst/>
              <a:ahLst/>
              <a:cxnLst/>
              <a:rect l="l" t="t" r="r" b="b"/>
              <a:pathLst>
                <a:path w="2296482" h="410468">
                  <a:moveTo>
                    <a:pt x="45282" y="0"/>
                  </a:moveTo>
                  <a:lnTo>
                    <a:pt x="2251200" y="0"/>
                  </a:lnTo>
                  <a:cubicBezTo>
                    <a:pt x="2263210" y="0"/>
                    <a:pt x="2274727" y="4771"/>
                    <a:pt x="2283220" y="13263"/>
                  </a:cubicBezTo>
                  <a:cubicBezTo>
                    <a:pt x="2291712" y="21755"/>
                    <a:pt x="2296482" y="33273"/>
                    <a:pt x="2296482" y="45282"/>
                  </a:cubicBezTo>
                  <a:lnTo>
                    <a:pt x="2296482" y="365186"/>
                  </a:lnTo>
                  <a:cubicBezTo>
                    <a:pt x="2296482" y="377196"/>
                    <a:pt x="2291712" y="388713"/>
                    <a:pt x="2283220" y="397206"/>
                  </a:cubicBezTo>
                  <a:cubicBezTo>
                    <a:pt x="2274727" y="405698"/>
                    <a:pt x="2263210" y="410468"/>
                    <a:pt x="2251200" y="410468"/>
                  </a:cubicBezTo>
                  <a:lnTo>
                    <a:pt x="45282" y="410468"/>
                  </a:lnTo>
                  <a:cubicBezTo>
                    <a:pt x="20274" y="410468"/>
                    <a:pt x="0" y="390195"/>
                    <a:pt x="0" y="365186"/>
                  </a:cubicBezTo>
                  <a:lnTo>
                    <a:pt x="0" y="45282"/>
                  </a:lnTo>
                  <a:cubicBezTo>
                    <a:pt x="0" y="33273"/>
                    <a:pt x="4771" y="21755"/>
                    <a:pt x="13263" y="13263"/>
                  </a:cubicBezTo>
                  <a:cubicBezTo>
                    <a:pt x="21755" y="4771"/>
                    <a:pt x="33273" y="0"/>
                    <a:pt x="45282" y="0"/>
                  </a:cubicBezTo>
                  <a:close/>
                </a:path>
              </a:pathLst>
            </a:custGeom>
            <a:solidFill>
              <a:srgbClr val="F5F5F5"/>
            </a:solidFill>
          </p:spPr>
          <p:txBody>
            <a:bodyPr/>
            <a:lstStyle/>
            <a:p>
              <a:endParaRPr lang="en-IN"/>
            </a:p>
          </p:txBody>
        </p:sp>
        <p:sp>
          <p:nvSpPr>
            <p:cNvPr id="17" name="TextBox 17"/>
            <p:cNvSpPr txBox="1"/>
            <p:nvPr/>
          </p:nvSpPr>
          <p:spPr>
            <a:xfrm>
              <a:off x="0" y="-28575"/>
              <a:ext cx="2296483" cy="439043"/>
            </a:xfrm>
            <a:prstGeom prst="rect">
              <a:avLst/>
            </a:prstGeom>
          </p:spPr>
          <p:txBody>
            <a:bodyPr lIns="50800" tIns="50800" rIns="50800" bIns="50800" rtlCol="0" anchor="ctr"/>
            <a:lstStyle/>
            <a:p>
              <a:pPr algn="ctr">
                <a:lnSpc>
                  <a:spcPts val="1869"/>
                </a:lnSpc>
              </a:pPr>
              <a:endParaRPr/>
            </a:p>
          </p:txBody>
        </p:sp>
      </p:grpSp>
      <p:sp>
        <p:nvSpPr>
          <p:cNvPr id="18" name="Freeform 18"/>
          <p:cNvSpPr/>
          <p:nvPr/>
        </p:nvSpPr>
        <p:spPr>
          <a:xfrm>
            <a:off x="0" y="2483652"/>
            <a:ext cx="9049744" cy="5998086"/>
          </a:xfrm>
          <a:custGeom>
            <a:avLst/>
            <a:gdLst/>
            <a:ahLst/>
            <a:cxnLst/>
            <a:rect l="l" t="t" r="r" b="b"/>
            <a:pathLst>
              <a:path w="9049744" h="5998086">
                <a:moveTo>
                  <a:pt x="0" y="0"/>
                </a:moveTo>
                <a:lnTo>
                  <a:pt x="9049744" y="0"/>
                </a:lnTo>
                <a:lnTo>
                  <a:pt x="9049744" y="5998086"/>
                </a:lnTo>
                <a:lnTo>
                  <a:pt x="0" y="5998086"/>
                </a:lnTo>
                <a:lnTo>
                  <a:pt x="0" y="0"/>
                </a:lnTo>
                <a:close/>
              </a:path>
            </a:pathLst>
          </a:custGeom>
          <a:blipFill>
            <a:blip r:embed="rId3"/>
            <a:stretch>
              <a:fillRect/>
            </a:stretch>
          </a:blipFill>
        </p:spPr>
        <p:txBody>
          <a:bodyPr/>
          <a:lstStyle/>
          <a:p>
            <a:endParaRPr lang="en-IN"/>
          </a:p>
        </p:txBody>
      </p:sp>
      <p:sp>
        <p:nvSpPr>
          <p:cNvPr id="19" name="Freeform 19"/>
          <p:cNvSpPr/>
          <p:nvPr/>
        </p:nvSpPr>
        <p:spPr>
          <a:xfrm>
            <a:off x="9305387" y="2483652"/>
            <a:ext cx="8982613" cy="5998086"/>
          </a:xfrm>
          <a:custGeom>
            <a:avLst/>
            <a:gdLst/>
            <a:ahLst/>
            <a:cxnLst/>
            <a:rect l="l" t="t" r="r" b="b"/>
            <a:pathLst>
              <a:path w="8982613" h="5998086">
                <a:moveTo>
                  <a:pt x="0" y="0"/>
                </a:moveTo>
                <a:lnTo>
                  <a:pt x="8982613" y="0"/>
                </a:lnTo>
                <a:lnTo>
                  <a:pt x="8982613" y="5998086"/>
                </a:lnTo>
                <a:lnTo>
                  <a:pt x="0" y="5998086"/>
                </a:lnTo>
                <a:lnTo>
                  <a:pt x="0" y="0"/>
                </a:lnTo>
                <a:close/>
              </a:path>
            </a:pathLst>
          </a:custGeom>
          <a:blipFill>
            <a:blip r:embed="rId4"/>
            <a:stretch>
              <a:fillRect l="-1948" r="-249" b="-1523"/>
            </a:stretch>
          </a:blipFill>
        </p:spPr>
        <p:txBody>
          <a:bodyPr/>
          <a:lstStyle/>
          <a:p>
            <a:endParaRPr lang="en-IN"/>
          </a:p>
        </p:txBody>
      </p:sp>
      <p:sp>
        <p:nvSpPr>
          <p:cNvPr id="20" name="TextBox 20"/>
          <p:cNvSpPr txBox="1"/>
          <p:nvPr/>
        </p:nvSpPr>
        <p:spPr>
          <a:xfrm>
            <a:off x="244887" y="8477885"/>
            <a:ext cx="8531679" cy="1236979"/>
          </a:xfrm>
          <a:prstGeom prst="rect">
            <a:avLst/>
          </a:prstGeom>
        </p:spPr>
        <p:txBody>
          <a:bodyPr lIns="0" tIns="0" rIns="0" bIns="0" rtlCol="0" anchor="t">
            <a:spAutoFit/>
          </a:bodyPr>
          <a:lstStyle/>
          <a:p>
            <a:pPr>
              <a:lnSpc>
                <a:spcPts val="3220"/>
              </a:lnSpc>
            </a:pPr>
            <a:endParaRPr/>
          </a:p>
          <a:p>
            <a:pPr marL="496575" lvl="1" indent="-248288">
              <a:lnSpc>
                <a:spcPts val="3220"/>
              </a:lnSpc>
              <a:buFont typeface="Arial"/>
              <a:buChar char="•"/>
            </a:pPr>
            <a:r>
              <a:rPr lang="en-US" sz="2300">
                <a:solidFill>
                  <a:srgbClr val="000000"/>
                </a:solidFill>
                <a:latin typeface="Calibri (MS)"/>
              </a:rPr>
              <a:t>Customized travel tactics improve social media ROI by driving budget and content.</a:t>
            </a:r>
          </a:p>
        </p:txBody>
      </p:sp>
      <p:sp>
        <p:nvSpPr>
          <p:cNvPr id="21" name="TextBox 21"/>
          <p:cNvSpPr txBox="1"/>
          <p:nvPr/>
        </p:nvSpPr>
        <p:spPr>
          <a:xfrm>
            <a:off x="9601007" y="8686269"/>
            <a:ext cx="8194133" cy="1236979"/>
          </a:xfrm>
          <a:prstGeom prst="rect">
            <a:avLst/>
          </a:prstGeom>
        </p:spPr>
        <p:txBody>
          <a:bodyPr lIns="0" tIns="0" rIns="0" bIns="0" rtlCol="0" anchor="t">
            <a:spAutoFit/>
          </a:bodyPr>
          <a:lstStyle/>
          <a:p>
            <a:pPr marL="496575" lvl="1" indent="-248288">
              <a:lnSpc>
                <a:spcPts val="3220"/>
              </a:lnSpc>
              <a:buFont typeface="Arial"/>
              <a:buChar char="•"/>
            </a:pPr>
            <a:r>
              <a:rPr lang="en-US" sz="2300">
                <a:solidFill>
                  <a:srgbClr val="000000"/>
                </a:solidFill>
                <a:latin typeface="Calibri (MS)"/>
              </a:rPr>
              <a:t>Facebook: highest median ROI.</a:t>
            </a:r>
          </a:p>
          <a:p>
            <a:pPr marL="496575" lvl="1" indent="-248288">
              <a:lnSpc>
                <a:spcPts val="3220"/>
              </a:lnSpc>
              <a:buFont typeface="Arial"/>
              <a:buChar char="•"/>
            </a:pPr>
            <a:r>
              <a:rPr lang="en-US" sz="2300">
                <a:solidFill>
                  <a:srgbClr val="000000"/>
                </a:solidFill>
                <a:latin typeface="Calibri (MS)"/>
              </a:rPr>
              <a:t>Instagram and YouTube: More risk with higher return.</a:t>
            </a:r>
          </a:p>
          <a:p>
            <a:pPr marL="496575" lvl="1" indent="-248288">
              <a:lnSpc>
                <a:spcPts val="3220"/>
              </a:lnSpc>
              <a:buFont typeface="Arial"/>
              <a:buChar char="•"/>
            </a:pPr>
            <a:r>
              <a:rPr lang="en-US" sz="2300">
                <a:solidFill>
                  <a:srgbClr val="000000"/>
                </a:solidFill>
                <a:latin typeface="Calibri (MS)"/>
              </a:rPr>
              <a:t>X(Twitter): Consistent ROI.</a:t>
            </a:r>
          </a:p>
        </p:txBody>
      </p:sp>
      <p:sp>
        <p:nvSpPr>
          <p:cNvPr id="22" name="TextBox 22"/>
          <p:cNvSpPr txBox="1"/>
          <p:nvPr/>
        </p:nvSpPr>
        <p:spPr>
          <a:xfrm>
            <a:off x="431111" y="684113"/>
            <a:ext cx="8345454" cy="2305050"/>
          </a:xfrm>
          <a:prstGeom prst="rect">
            <a:avLst/>
          </a:prstGeom>
        </p:spPr>
        <p:txBody>
          <a:bodyPr lIns="0" tIns="0" rIns="0" bIns="0" rtlCol="0" anchor="t">
            <a:spAutoFit/>
          </a:bodyPr>
          <a:lstStyle/>
          <a:p>
            <a:pPr algn="ctr">
              <a:lnSpc>
                <a:spcPts val="5774"/>
              </a:lnSpc>
            </a:pPr>
            <a:r>
              <a:rPr lang="en-US" sz="5499" spc="219">
                <a:solidFill>
                  <a:srgbClr val="FEFFFF"/>
                </a:solidFill>
                <a:latin typeface="Copperplate Gothic 32 AB"/>
              </a:rPr>
              <a:t>BOX PLOT FOR </a:t>
            </a:r>
          </a:p>
          <a:p>
            <a:pPr algn="ctr">
              <a:lnSpc>
                <a:spcPts val="5774"/>
              </a:lnSpc>
            </a:pPr>
            <a:r>
              <a:rPr lang="en-US" sz="5499" spc="219">
                <a:solidFill>
                  <a:srgbClr val="FEFFFF"/>
                </a:solidFill>
                <a:latin typeface="Copperplate Gothic 32 AB"/>
              </a:rPr>
              <a:t>TRAVEL</a:t>
            </a:r>
          </a:p>
          <a:p>
            <a:pPr algn="ctr">
              <a:lnSpc>
                <a:spcPts val="5774"/>
              </a:lnSpc>
            </a:pPr>
            <a:endParaRPr lang="en-US" sz="5499" spc="219">
              <a:solidFill>
                <a:srgbClr val="FEFFFF"/>
              </a:solidFill>
              <a:latin typeface="Copperplate Gothic 32 AB"/>
            </a:endParaRPr>
          </a:p>
        </p:txBody>
      </p:sp>
      <p:sp>
        <p:nvSpPr>
          <p:cNvPr id="23" name="TextBox 23"/>
          <p:cNvSpPr txBox="1"/>
          <p:nvPr/>
        </p:nvSpPr>
        <p:spPr>
          <a:xfrm>
            <a:off x="5455158" y="566432"/>
            <a:ext cx="16230600" cy="2305050"/>
          </a:xfrm>
          <a:prstGeom prst="rect">
            <a:avLst/>
          </a:prstGeom>
        </p:spPr>
        <p:txBody>
          <a:bodyPr lIns="0" tIns="0" rIns="0" bIns="0" rtlCol="0" anchor="t">
            <a:spAutoFit/>
          </a:bodyPr>
          <a:lstStyle/>
          <a:p>
            <a:pPr algn="ctr">
              <a:lnSpc>
                <a:spcPts val="5774"/>
              </a:lnSpc>
            </a:pPr>
            <a:r>
              <a:rPr lang="en-US" sz="5499" spc="219">
                <a:solidFill>
                  <a:srgbClr val="FEFFFF"/>
                </a:solidFill>
                <a:latin typeface="Copperplate Gothic 32 AB"/>
              </a:rPr>
              <a:t>BOX PLOT FOR </a:t>
            </a:r>
          </a:p>
          <a:p>
            <a:pPr algn="ctr">
              <a:lnSpc>
                <a:spcPts val="5774"/>
              </a:lnSpc>
            </a:pPr>
            <a:r>
              <a:rPr lang="en-US" sz="5499" spc="219">
                <a:solidFill>
                  <a:srgbClr val="FEFFFF"/>
                </a:solidFill>
                <a:latin typeface="Copperplate Gothic 32 AB"/>
              </a:rPr>
              <a:t>entertainment</a:t>
            </a:r>
          </a:p>
          <a:p>
            <a:pPr algn="ctr">
              <a:lnSpc>
                <a:spcPts val="5774"/>
              </a:lnSpc>
            </a:pPr>
            <a:endParaRPr lang="en-US" sz="5499" spc="219">
              <a:solidFill>
                <a:srgbClr val="FEFFFF"/>
              </a:solidFill>
              <a:latin typeface="Copperplate Gothic 32 AB"/>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sp>
        <p:nvSpPr>
          <p:cNvPr id="9" name="Freeform 9"/>
          <p:cNvSpPr/>
          <p:nvPr/>
        </p:nvSpPr>
        <p:spPr>
          <a:xfrm>
            <a:off x="244887" y="2749074"/>
            <a:ext cx="7954604" cy="7346647"/>
          </a:xfrm>
          <a:custGeom>
            <a:avLst/>
            <a:gdLst/>
            <a:ahLst/>
            <a:cxnLst/>
            <a:rect l="l" t="t" r="r" b="b"/>
            <a:pathLst>
              <a:path w="7954604" h="7346647">
                <a:moveTo>
                  <a:pt x="0" y="0"/>
                </a:moveTo>
                <a:lnTo>
                  <a:pt x="7954604" y="0"/>
                </a:lnTo>
                <a:lnTo>
                  <a:pt x="7954604" y="7346648"/>
                </a:lnTo>
                <a:lnTo>
                  <a:pt x="0" y="7346648"/>
                </a:lnTo>
                <a:lnTo>
                  <a:pt x="0" y="0"/>
                </a:lnTo>
                <a:close/>
              </a:path>
            </a:pathLst>
          </a:custGeom>
          <a:blipFill>
            <a:blip r:embed="rId3"/>
            <a:stretch>
              <a:fillRect l="-394" r="-394" b="-118"/>
            </a:stretch>
          </a:blipFill>
        </p:spPr>
        <p:txBody>
          <a:bodyPr/>
          <a:lstStyle/>
          <a:p>
            <a:endParaRPr lang="en-IN"/>
          </a:p>
        </p:txBody>
      </p:sp>
      <p:grpSp>
        <p:nvGrpSpPr>
          <p:cNvPr id="10" name="Group 10"/>
          <p:cNvGrpSpPr/>
          <p:nvPr/>
        </p:nvGrpSpPr>
        <p:grpSpPr>
          <a:xfrm>
            <a:off x="9041759" y="4501042"/>
            <a:ext cx="7928743" cy="4138954"/>
            <a:chOff x="0" y="0"/>
            <a:chExt cx="2088229" cy="1090095"/>
          </a:xfrm>
        </p:grpSpPr>
        <p:sp>
          <p:nvSpPr>
            <p:cNvPr id="11" name="Freeform 11"/>
            <p:cNvSpPr/>
            <p:nvPr/>
          </p:nvSpPr>
          <p:spPr>
            <a:xfrm>
              <a:off x="0" y="0"/>
              <a:ext cx="2088229" cy="1090095"/>
            </a:xfrm>
            <a:custGeom>
              <a:avLst/>
              <a:gdLst/>
              <a:ahLst/>
              <a:cxnLst/>
              <a:rect l="l" t="t" r="r" b="b"/>
              <a:pathLst>
                <a:path w="2088229" h="1090095">
                  <a:moveTo>
                    <a:pt x="0" y="0"/>
                  </a:moveTo>
                  <a:lnTo>
                    <a:pt x="2088229" y="0"/>
                  </a:lnTo>
                  <a:lnTo>
                    <a:pt x="2088229" y="1090095"/>
                  </a:lnTo>
                  <a:lnTo>
                    <a:pt x="0" y="1090095"/>
                  </a:lnTo>
                  <a:close/>
                </a:path>
              </a:pathLst>
            </a:custGeom>
            <a:solidFill>
              <a:srgbClr val="192253"/>
            </a:solidFill>
            <a:ln cap="sq">
              <a:noFill/>
              <a:prstDash val="solid"/>
              <a:miter/>
            </a:ln>
          </p:spPr>
          <p:txBody>
            <a:bodyPr/>
            <a:lstStyle/>
            <a:p>
              <a:endParaRPr lang="en-IN"/>
            </a:p>
          </p:txBody>
        </p:sp>
        <p:sp>
          <p:nvSpPr>
            <p:cNvPr id="12" name="TextBox 12"/>
            <p:cNvSpPr txBox="1"/>
            <p:nvPr/>
          </p:nvSpPr>
          <p:spPr>
            <a:xfrm>
              <a:off x="0" y="-28575"/>
              <a:ext cx="2088229" cy="1118670"/>
            </a:xfrm>
            <a:prstGeom prst="rect">
              <a:avLst/>
            </a:prstGeom>
          </p:spPr>
          <p:txBody>
            <a:bodyPr lIns="50800" tIns="50800" rIns="50800" bIns="50800" rtlCol="0" anchor="ctr"/>
            <a:lstStyle/>
            <a:p>
              <a:pPr algn="ctr">
                <a:lnSpc>
                  <a:spcPts val="1869"/>
                </a:lnSpc>
              </a:pPr>
              <a:endParaRPr/>
            </a:p>
          </p:txBody>
        </p:sp>
      </p:grpSp>
      <p:grpSp>
        <p:nvGrpSpPr>
          <p:cNvPr id="13" name="Group 13"/>
          <p:cNvGrpSpPr/>
          <p:nvPr/>
        </p:nvGrpSpPr>
        <p:grpSpPr>
          <a:xfrm>
            <a:off x="9339833" y="4797193"/>
            <a:ext cx="7332595" cy="3546651"/>
            <a:chOff x="0" y="0"/>
            <a:chExt cx="1931219" cy="934098"/>
          </a:xfrm>
        </p:grpSpPr>
        <p:sp>
          <p:nvSpPr>
            <p:cNvPr id="14" name="Freeform 14"/>
            <p:cNvSpPr/>
            <p:nvPr/>
          </p:nvSpPr>
          <p:spPr>
            <a:xfrm>
              <a:off x="0" y="0"/>
              <a:ext cx="1931219" cy="934098"/>
            </a:xfrm>
            <a:custGeom>
              <a:avLst/>
              <a:gdLst/>
              <a:ahLst/>
              <a:cxnLst/>
              <a:rect l="l" t="t" r="r" b="b"/>
              <a:pathLst>
                <a:path w="1931219" h="934098">
                  <a:moveTo>
                    <a:pt x="53847" y="0"/>
                  </a:moveTo>
                  <a:lnTo>
                    <a:pt x="1877372" y="0"/>
                  </a:lnTo>
                  <a:cubicBezTo>
                    <a:pt x="1891653" y="0"/>
                    <a:pt x="1905349" y="5673"/>
                    <a:pt x="1915447" y="15771"/>
                  </a:cubicBezTo>
                  <a:cubicBezTo>
                    <a:pt x="1925545" y="25870"/>
                    <a:pt x="1931219" y="39566"/>
                    <a:pt x="1931219" y="53847"/>
                  </a:cubicBezTo>
                  <a:lnTo>
                    <a:pt x="1931219" y="880251"/>
                  </a:lnTo>
                  <a:cubicBezTo>
                    <a:pt x="1931219" y="894532"/>
                    <a:pt x="1925545" y="908228"/>
                    <a:pt x="1915447" y="918326"/>
                  </a:cubicBezTo>
                  <a:cubicBezTo>
                    <a:pt x="1905349" y="928424"/>
                    <a:pt x="1891653" y="934098"/>
                    <a:pt x="1877372" y="934098"/>
                  </a:cubicBezTo>
                  <a:lnTo>
                    <a:pt x="53847" y="934098"/>
                  </a:lnTo>
                  <a:cubicBezTo>
                    <a:pt x="39566" y="934098"/>
                    <a:pt x="25870" y="928424"/>
                    <a:pt x="15771" y="918326"/>
                  </a:cubicBezTo>
                  <a:cubicBezTo>
                    <a:pt x="5673" y="908228"/>
                    <a:pt x="0" y="894532"/>
                    <a:pt x="0" y="880251"/>
                  </a:cubicBezTo>
                  <a:lnTo>
                    <a:pt x="0" y="53847"/>
                  </a:lnTo>
                  <a:cubicBezTo>
                    <a:pt x="0" y="39566"/>
                    <a:pt x="5673" y="25870"/>
                    <a:pt x="15771" y="15771"/>
                  </a:cubicBezTo>
                  <a:cubicBezTo>
                    <a:pt x="25870" y="5673"/>
                    <a:pt x="39566" y="0"/>
                    <a:pt x="53847" y="0"/>
                  </a:cubicBezTo>
                  <a:close/>
                </a:path>
              </a:pathLst>
            </a:custGeom>
            <a:solidFill>
              <a:srgbClr val="F5F5F5"/>
            </a:solidFill>
          </p:spPr>
          <p:txBody>
            <a:bodyPr/>
            <a:lstStyle/>
            <a:p>
              <a:endParaRPr lang="en-IN"/>
            </a:p>
          </p:txBody>
        </p:sp>
        <p:sp>
          <p:nvSpPr>
            <p:cNvPr id="15" name="TextBox 15"/>
            <p:cNvSpPr txBox="1"/>
            <p:nvPr/>
          </p:nvSpPr>
          <p:spPr>
            <a:xfrm>
              <a:off x="0" y="-28575"/>
              <a:ext cx="1931219" cy="962673"/>
            </a:xfrm>
            <a:prstGeom prst="rect">
              <a:avLst/>
            </a:prstGeom>
          </p:spPr>
          <p:txBody>
            <a:bodyPr lIns="50800" tIns="50800" rIns="50800" bIns="50800" rtlCol="0" anchor="ctr"/>
            <a:lstStyle/>
            <a:p>
              <a:pPr algn="ctr">
                <a:lnSpc>
                  <a:spcPts val="1869"/>
                </a:lnSpc>
              </a:pPr>
              <a:endParaRPr/>
            </a:p>
          </p:txBody>
        </p:sp>
      </p:grpSp>
      <p:sp>
        <p:nvSpPr>
          <p:cNvPr id="16" name="TextBox 16"/>
          <p:cNvSpPr txBox="1"/>
          <p:nvPr/>
        </p:nvSpPr>
        <p:spPr>
          <a:xfrm>
            <a:off x="9339833" y="5086350"/>
            <a:ext cx="7168109" cy="3723007"/>
          </a:xfrm>
          <a:prstGeom prst="rect">
            <a:avLst/>
          </a:prstGeom>
        </p:spPr>
        <p:txBody>
          <a:bodyPr lIns="0" tIns="0" rIns="0" bIns="0" rtlCol="0" anchor="t">
            <a:spAutoFit/>
          </a:bodyPr>
          <a:lstStyle/>
          <a:p>
            <a:pPr marL="577517" lvl="1" indent="-288758" algn="just">
              <a:lnSpc>
                <a:spcPts val="3744"/>
              </a:lnSpc>
              <a:buFont typeface="Arial"/>
              <a:buChar char="•"/>
            </a:pPr>
            <a:r>
              <a:rPr lang="en-US" sz="2674">
                <a:solidFill>
                  <a:srgbClr val="000000"/>
                </a:solidFill>
                <a:latin typeface="Canva Sans"/>
              </a:rPr>
              <a:t>Null hypothesis, Ho: Mean values are equal</a:t>
            </a:r>
          </a:p>
          <a:p>
            <a:pPr marL="577517" lvl="1" indent="-288758" algn="just">
              <a:lnSpc>
                <a:spcPts val="3744"/>
              </a:lnSpc>
              <a:buFont typeface="Arial"/>
              <a:buChar char="•"/>
            </a:pPr>
            <a:r>
              <a:rPr lang="en-US" sz="2674">
                <a:solidFill>
                  <a:srgbClr val="000000"/>
                </a:solidFill>
                <a:latin typeface="Canva Sans"/>
              </a:rPr>
              <a:t>Alternative hypothesis, Ha: Mean  values are different</a:t>
            </a:r>
          </a:p>
          <a:p>
            <a:pPr marL="577517" lvl="1" indent="-288758" algn="just">
              <a:lnSpc>
                <a:spcPts val="3744"/>
              </a:lnSpc>
              <a:buFont typeface="Arial"/>
              <a:buChar char="•"/>
            </a:pPr>
            <a:r>
              <a:rPr lang="en-US" sz="2674">
                <a:solidFill>
                  <a:srgbClr val="000000"/>
                </a:solidFill>
                <a:latin typeface="Canva Sans"/>
              </a:rPr>
              <a:t>Significance level: α = 0.05 </a:t>
            </a:r>
          </a:p>
          <a:p>
            <a:pPr marL="577517" lvl="1" indent="-288758" algn="just">
              <a:lnSpc>
                <a:spcPts val="3744"/>
              </a:lnSpc>
              <a:buFont typeface="Arial"/>
              <a:buChar char="•"/>
            </a:pPr>
            <a:r>
              <a:rPr lang="en-US" sz="2674">
                <a:solidFill>
                  <a:srgbClr val="000000"/>
                </a:solidFill>
                <a:latin typeface="Canva Sans"/>
              </a:rPr>
              <a:t>Rejecting null hypothesis, P-value </a:t>
            </a:r>
          </a:p>
          <a:p>
            <a:pPr algn="just">
              <a:lnSpc>
                <a:spcPts val="3744"/>
              </a:lnSpc>
            </a:pPr>
            <a:r>
              <a:rPr lang="en-US" sz="2674">
                <a:solidFill>
                  <a:srgbClr val="000000"/>
                </a:solidFill>
                <a:latin typeface="Canva Sans"/>
              </a:rPr>
              <a:t>       &lt; 0.05. </a:t>
            </a:r>
          </a:p>
          <a:p>
            <a:pPr algn="just">
              <a:lnSpc>
                <a:spcPts val="3744"/>
              </a:lnSpc>
            </a:pPr>
            <a:endParaRPr lang="en-US" sz="2674">
              <a:solidFill>
                <a:srgbClr val="000000"/>
              </a:solidFill>
              <a:latin typeface="Canva Sans"/>
            </a:endParaRPr>
          </a:p>
        </p:txBody>
      </p:sp>
      <p:sp>
        <p:nvSpPr>
          <p:cNvPr id="17" name="TextBox 17"/>
          <p:cNvSpPr txBox="1"/>
          <p:nvPr/>
        </p:nvSpPr>
        <p:spPr>
          <a:xfrm>
            <a:off x="4907459" y="1000125"/>
            <a:ext cx="8345454" cy="933450"/>
          </a:xfrm>
          <a:prstGeom prst="rect">
            <a:avLst/>
          </a:prstGeom>
        </p:spPr>
        <p:txBody>
          <a:bodyPr lIns="0" tIns="0" rIns="0" bIns="0" rtlCol="0" anchor="t">
            <a:spAutoFit/>
          </a:bodyPr>
          <a:lstStyle/>
          <a:p>
            <a:pPr algn="ctr">
              <a:lnSpc>
                <a:spcPts val="6299"/>
              </a:lnSpc>
            </a:pPr>
            <a:r>
              <a:rPr lang="en-US" sz="5999">
                <a:solidFill>
                  <a:srgbClr val="FEFFFF"/>
                </a:solidFill>
                <a:latin typeface="Copperplate Gothic 32 AB"/>
              </a:rPr>
              <a:t>ANOVA ANALYSIS</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9050" y="2463545"/>
            <a:ext cx="18288000" cy="7823455"/>
            <a:chOff x="0" y="0"/>
            <a:chExt cx="4816593" cy="2060499"/>
          </a:xfrm>
        </p:grpSpPr>
        <p:sp>
          <p:nvSpPr>
            <p:cNvPr id="4" name="Freeform 4"/>
            <p:cNvSpPr/>
            <p:nvPr/>
          </p:nvSpPr>
          <p:spPr>
            <a:xfrm>
              <a:off x="0" y="0"/>
              <a:ext cx="4816592" cy="2060499"/>
            </a:xfrm>
            <a:custGeom>
              <a:avLst/>
              <a:gdLst/>
              <a:ahLst/>
              <a:cxnLst/>
              <a:rect l="l" t="t" r="r" b="b"/>
              <a:pathLst>
                <a:path w="4816592" h="2060499">
                  <a:moveTo>
                    <a:pt x="0" y="0"/>
                  </a:moveTo>
                  <a:lnTo>
                    <a:pt x="4816592" y="0"/>
                  </a:lnTo>
                  <a:lnTo>
                    <a:pt x="4816592" y="2060499"/>
                  </a:lnTo>
                  <a:lnTo>
                    <a:pt x="0" y="2060499"/>
                  </a:lnTo>
                  <a:close/>
                </a:path>
              </a:pathLst>
            </a:custGeom>
            <a:solidFill>
              <a:srgbClr val="F5F5F5"/>
            </a:solidFill>
          </p:spPr>
          <p:txBody>
            <a:bodyPr/>
            <a:lstStyle/>
            <a:p>
              <a:endParaRPr lang="en-IN"/>
            </a:p>
          </p:txBody>
        </p:sp>
        <p:sp>
          <p:nvSpPr>
            <p:cNvPr id="5" name="TextBox 5"/>
            <p:cNvSpPr txBox="1"/>
            <p:nvPr/>
          </p:nvSpPr>
          <p:spPr>
            <a:xfrm>
              <a:off x="0" y="-28575"/>
              <a:ext cx="4816593" cy="208907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244887" y="450639"/>
            <a:ext cx="17670598" cy="1543050"/>
            <a:chOff x="0" y="0"/>
            <a:chExt cx="4653985" cy="406400"/>
          </a:xfrm>
        </p:grpSpPr>
        <p:sp>
          <p:nvSpPr>
            <p:cNvPr id="7" name="Freeform 7"/>
            <p:cNvSpPr/>
            <p:nvPr/>
          </p:nvSpPr>
          <p:spPr>
            <a:xfrm>
              <a:off x="0" y="0"/>
              <a:ext cx="4653985" cy="406400"/>
            </a:xfrm>
            <a:custGeom>
              <a:avLst/>
              <a:gdLst/>
              <a:ahLst/>
              <a:cxnLst/>
              <a:rect l="l" t="t" r="r" b="b"/>
              <a:pathLst>
                <a:path w="4653985" h="406400">
                  <a:moveTo>
                    <a:pt x="4653985" y="0"/>
                  </a:moveTo>
                  <a:lnTo>
                    <a:pt x="0" y="0"/>
                  </a:lnTo>
                  <a:lnTo>
                    <a:pt x="101600" y="203200"/>
                  </a:lnTo>
                  <a:lnTo>
                    <a:pt x="0" y="406400"/>
                  </a:lnTo>
                  <a:lnTo>
                    <a:pt x="4653985" y="406400"/>
                  </a:lnTo>
                  <a:lnTo>
                    <a:pt x="4552385" y="203200"/>
                  </a:lnTo>
                  <a:lnTo>
                    <a:pt x="4653985" y="0"/>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88900" y="-28575"/>
              <a:ext cx="4476185" cy="434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9144000" y="3752698"/>
            <a:ext cx="8771485" cy="4760833"/>
            <a:chOff x="0" y="0"/>
            <a:chExt cx="2310185" cy="1253882"/>
          </a:xfrm>
        </p:grpSpPr>
        <p:sp>
          <p:nvSpPr>
            <p:cNvPr id="10" name="Freeform 10"/>
            <p:cNvSpPr/>
            <p:nvPr/>
          </p:nvSpPr>
          <p:spPr>
            <a:xfrm>
              <a:off x="0" y="0"/>
              <a:ext cx="2310185" cy="1253882"/>
            </a:xfrm>
            <a:custGeom>
              <a:avLst/>
              <a:gdLst/>
              <a:ahLst/>
              <a:cxnLst/>
              <a:rect l="l" t="t" r="r" b="b"/>
              <a:pathLst>
                <a:path w="2310185" h="1253882">
                  <a:moveTo>
                    <a:pt x="0" y="0"/>
                  </a:moveTo>
                  <a:lnTo>
                    <a:pt x="2310185" y="0"/>
                  </a:lnTo>
                  <a:lnTo>
                    <a:pt x="2310185" y="1253882"/>
                  </a:lnTo>
                  <a:lnTo>
                    <a:pt x="0" y="1253882"/>
                  </a:lnTo>
                  <a:close/>
                </a:path>
              </a:pathLst>
            </a:custGeom>
            <a:solidFill>
              <a:srgbClr val="192253"/>
            </a:solidFill>
            <a:ln cap="sq">
              <a:noFill/>
              <a:prstDash val="solid"/>
              <a:miter/>
            </a:ln>
          </p:spPr>
          <p:txBody>
            <a:bodyPr/>
            <a:lstStyle/>
            <a:p>
              <a:endParaRPr lang="en-IN"/>
            </a:p>
          </p:txBody>
        </p:sp>
        <p:sp>
          <p:nvSpPr>
            <p:cNvPr id="11" name="TextBox 11"/>
            <p:cNvSpPr txBox="1"/>
            <p:nvPr/>
          </p:nvSpPr>
          <p:spPr>
            <a:xfrm>
              <a:off x="0" y="-28575"/>
              <a:ext cx="2310185" cy="1282457"/>
            </a:xfrm>
            <a:prstGeom prst="rect">
              <a:avLst/>
            </a:prstGeom>
          </p:spPr>
          <p:txBody>
            <a:bodyPr lIns="50800" tIns="50800" rIns="50800" bIns="50800" rtlCol="0" anchor="ctr"/>
            <a:lstStyle/>
            <a:p>
              <a:pPr algn="ctr">
                <a:lnSpc>
                  <a:spcPts val="1869"/>
                </a:lnSpc>
              </a:pPr>
              <a:endParaRPr/>
            </a:p>
          </p:txBody>
        </p:sp>
      </p:grpSp>
      <p:sp>
        <p:nvSpPr>
          <p:cNvPr id="12" name="Freeform 12"/>
          <p:cNvSpPr/>
          <p:nvPr/>
        </p:nvSpPr>
        <p:spPr>
          <a:xfrm>
            <a:off x="244887" y="3339035"/>
            <a:ext cx="8366365" cy="5588161"/>
          </a:xfrm>
          <a:custGeom>
            <a:avLst/>
            <a:gdLst/>
            <a:ahLst/>
            <a:cxnLst/>
            <a:rect l="l" t="t" r="r" b="b"/>
            <a:pathLst>
              <a:path w="8366365" h="5588161">
                <a:moveTo>
                  <a:pt x="0" y="0"/>
                </a:moveTo>
                <a:lnTo>
                  <a:pt x="8366365" y="0"/>
                </a:lnTo>
                <a:lnTo>
                  <a:pt x="8366365" y="5588160"/>
                </a:lnTo>
                <a:lnTo>
                  <a:pt x="0" y="5588160"/>
                </a:lnTo>
                <a:lnTo>
                  <a:pt x="0" y="0"/>
                </a:lnTo>
                <a:close/>
              </a:path>
            </a:pathLst>
          </a:custGeom>
          <a:blipFill>
            <a:blip r:embed="rId3"/>
            <a:stretch>
              <a:fillRect/>
            </a:stretch>
          </a:blipFill>
        </p:spPr>
        <p:txBody>
          <a:bodyPr/>
          <a:lstStyle/>
          <a:p>
            <a:endParaRPr lang="en-IN"/>
          </a:p>
        </p:txBody>
      </p:sp>
      <p:grpSp>
        <p:nvGrpSpPr>
          <p:cNvPr id="13" name="Group 13"/>
          <p:cNvGrpSpPr/>
          <p:nvPr/>
        </p:nvGrpSpPr>
        <p:grpSpPr>
          <a:xfrm>
            <a:off x="9333219" y="3937572"/>
            <a:ext cx="8393047" cy="4391087"/>
            <a:chOff x="0" y="0"/>
            <a:chExt cx="2210515" cy="1156500"/>
          </a:xfrm>
        </p:grpSpPr>
        <p:sp>
          <p:nvSpPr>
            <p:cNvPr id="14" name="Freeform 14"/>
            <p:cNvSpPr/>
            <p:nvPr/>
          </p:nvSpPr>
          <p:spPr>
            <a:xfrm>
              <a:off x="0" y="0"/>
              <a:ext cx="2210514" cy="1156500"/>
            </a:xfrm>
            <a:custGeom>
              <a:avLst/>
              <a:gdLst/>
              <a:ahLst/>
              <a:cxnLst/>
              <a:rect l="l" t="t" r="r" b="b"/>
              <a:pathLst>
                <a:path w="2210514" h="1156500">
                  <a:moveTo>
                    <a:pt x="47043" y="0"/>
                  </a:moveTo>
                  <a:lnTo>
                    <a:pt x="2163471" y="0"/>
                  </a:lnTo>
                  <a:cubicBezTo>
                    <a:pt x="2175948" y="0"/>
                    <a:pt x="2187913" y="4956"/>
                    <a:pt x="2196736" y="13779"/>
                  </a:cubicBezTo>
                  <a:cubicBezTo>
                    <a:pt x="2205558" y="22601"/>
                    <a:pt x="2210514" y="34567"/>
                    <a:pt x="2210514" y="47043"/>
                  </a:cubicBezTo>
                  <a:lnTo>
                    <a:pt x="2210514" y="1109457"/>
                  </a:lnTo>
                  <a:cubicBezTo>
                    <a:pt x="2210514" y="1121934"/>
                    <a:pt x="2205558" y="1133899"/>
                    <a:pt x="2196736" y="1142722"/>
                  </a:cubicBezTo>
                  <a:cubicBezTo>
                    <a:pt x="2187913" y="1151544"/>
                    <a:pt x="2175948" y="1156500"/>
                    <a:pt x="2163471" y="1156500"/>
                  </a:cubicBezTo>
                  <a:lnTo>
                    <a:pt x="47043" y="1156500"/>
                  </a:lnTo>
                  <a:cubicBezTo>
                    <a:pt x="34567" y="1156500"/>
                    <a:pt x="22601" y="1151544"/>
                    <a:pt x="13779" y="1142722"/>
                  </a:cubicBezTo>
                  <a:cubicBezTo>
                    <a:pt x="4956" y="1133899"/>
                    <a:pt x="0" y="1121934"/>
                    <a:pt x="0" y="1109457"/>
                  </a:cubicBezTo>
                  <a:lnTo>
                    <a:pt x="0" y="47043"/>
                  </a:lnTo>
                  <a:cubicBezTo>
                    <a:pt x="0" y="34567"/>
                    <a:pt x="4956" y="22601"/>
                    <a:pt x="13779" y="13779"/>
                  </a:cubicBezTo>
                  <a:cubicBezTo>
                    <a:pt x="22601" y="4956"/>
                    <a:pt x="34567" y="0"/>
                    <a:pt x="47043" y="0"/>
                  </a:cubicBezTo>
                  <a:close/>
                </a:path>
              </a:pathLst>
            </a:custGeom>
            <a:solidFill>
              <a:srgbClr val="F5F5F5"/>
            </a:solidFill>
          </p:spPr>
          <p:txBody>
            <a:bodyPr/>
            <a:lstStyle/>
            <a:p>
              <a:endParaRPr lang="en-IN"/>
            </a:p>
          </p:txBody>
        </p:sp>
        <p:sp>
          <p:nvSpPr>
            <p:cNvPr id="15" name="TextBox 15"/>
            <p:cNvSpPr txBox="1"/>
            <p:nvPr/>
          </p:nvSpPr>
          <p:spPr>
            <a:xfrm>
              <a:off x="0" y="-28575"/>
              <a:ext cx="2210515" cy="1185075"/>
            </a:xfrm>
            <a:prstGeom prst="rect">
              <a:avLst/>
            </a:prstGeom>
          </p:spPr>
          <p:txBody>
            <a:bodyPr lIns="50800" tIns="50800" rIns="50800" bIns="50800" rtlCol="0" anchor="ctr"/>
            <a:lstStyle/>
            <a:p>
              <a:pPr algn="ctr">
                <a:lnSpc>
                  <a:spcPts val="1869"/>
                </a:lnSpc>
              </a:pPr>
              <a:endParaRPr/>
            </a:p>
          </p:txBody>
        </p:sp>
      </p:grpSp>
      <p:sp>
        <p:nvSpPr>
          <p:cNvPr id="16" name="TextBox 16"/>
          <p:cNvSpPr txBox="1"/>
          <p:nvPr/>
        </p:nvSpPr>
        <p:spPr>
          <a:xfrm>
            <a:off x="9863189" y="4636365"/>
            <a:ext cx="6907076" cy="2879201"/>
          </a:xfrm>
          <a:prstGeom prst="rect">
            <a:avLst/>
          </a:prstGeom>
        </p:spPr>
        <p:txBody>
          <a:bodyPr lIns="0" tIns="0" rIns="0" bIns="0" rtlCol="0" anchor="t">
            <a:spAutoFit/>
          </a:bodyPr>
          <a:lstStyle/>
          <a:p>
            <a:pPr marL="693348" lvl="1" indent="-346674" algn="just">
              <a:lnSpc>
                <a:spcPts val="4496"/>
              </a:lnSpc>
              <a:buFont typeface="Arial"/>
              <a:buChar char="•"/>
            </a:pPr>
            <a:r>
              <a:rPr lang="en-US" sz="3211">
                <a:solidFill>
                  <a:srgbClr val="000000"/>
                </a:solidFill>
                <a:latin typeface="Calibri (MS)"/>
              </a:rPr>
              <a:t>Facebook and Instagram both show high average sales revenues in comparison with X(Twitter) and YouTube with lower mean sales revenues.</a:t>
            </a:r>
          </a:p>
        </p:txBody>
      </p:sp>
      <p:sp>
        <p:nvSpPr>
          <p:cNvPr id="17" name="TextBox 17"/>
          <p:cNvSpPr txBox="1"/>
          <p:nvPr/>
        </p:nvSpPr>
        <p:spPr>
          <a:xfrm>
            <a:off x="4971273" y="978218"/>
            <a:ext cx="8345454" cy="933450"/>
          </a:xfrm>
          <a:prstGeom prst="rect">
            <a:avLst/>
          </a:prstGeom>
        </p:spPr>
        <p:txBody>
          <a:bodyPr lIns="0" tIns="0" rIns="0" bIns="0" rtlCol="0" anchor="t">
            <a:spAutoFit/>
          </a:bodyPr>
          <a:lstStyle/>
          <a:p>
            <a:pPr algn="ctr">
              <a:lnSpc>
                <a:spcPts val="6299"/>
              </a:lnSpc>
            </a:pPr>
            <a:r>
              <a:rPr lang="en-US" sz="5999">
                <a:solidFill>
                  <a:srgbClr val="FFFFFF"/>
                </a:solidFill>
                <a:latin typeface="Copperplate Gothic 32 AB"/>
              </a:rPr>
              <a:t>ANOVA ANALYSIS</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850</Words>
  <Application>Microsoft Office PowerPoint</Application>
  <PresentationFormat>Custom</PresentationFormat>
  <Paragraphs>104</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Calibri (MS) Bold</vt:lpstr>
      <vt:lpstr>Canva Sans Bold</vt:lpstr>
      <vt:lpstr>Calibri</vt:lpstr>
      <vt:lpstr>Copperplate Gothic 32 AB</vt:lpstr>
      <vt:lpstr>Calibri (MS) Semi-Bold</vt:lpstr>
      <vt:lpstr>Days</vt:lpstr>
      <vt:lpstr>Open Sauce Medium</vt:lpstr>
      <vt:lpstr>Calibri (MS) Bold Italics</vt:lpstr>
      <vt:lpstr>Calibri (MS)</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dc:creator>vinyas naidu karri</dc:creator>
  <cp:lastModifiedBy>183233</cp:lastModifiedBy>
  <cp:revision>2</cp:revision>
  <dcterms:created xsi:type="dcterms:W3CDTF">2006-08-16T00:00:00Z</dcterms:created>
  <dcterms:modified xsi:type="dcterms:W3CDTF">2024-11-17T07:09:44Z</dcterms:modified>
  <dc:identifier>DAGC-7sDKUM</dc:identifier>
</cp:coreProperties>
</file>